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3.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9.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58" r:id="rId4"/>
    <p:sldId id="259" r:id="rId5"/>
    <p:sldId id="261" r:id="rId6"/>
    <p:sldId id="269" r:id="rId7"/>
    <p:sldId id="267" r:id="rId8"/>
    <p:sldId id="268" r:id="rId9"/>
    <p:sldId id="263" r:id="rId10"/>
    <p:sldId id="264" r:id="rId11"/>
    <p:sldId id="266" r:id="rId12"/>
    <p:sldId id="270" r:id="rId13"/>
    <p:sldId id="272" r:id="rId14"/>
    <p:sldId id="273" r:id="rId15"/>
    <p:sldId id="2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1919"/>
    <a:srgbClr val="2986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105" d="100"/>
          <a:sy n="105" d="100"/>
        </p:scale>
        <p:origin x="83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ata7.xml.rels><?xml version="1.0" encoding="UTF-8" standalone="yes"?>
<Relationships xmlns="http://schemas.openxmlformats.org/package/2006/relationships"><Relationship Id="rId2" Type="http://schemas.openxmlformats.org/officeDocument/2006/relationships/image" Target="../media/image21.svg"/><Relationship Id="rId1" Type="http://schemas.openxmlformats.org/officeDocument/2006/relationships/image" Target="../media/image20.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7.xml.rels><?xml version="1.0" encoding="UTF-8" standalone="yes"?>
<Relationships xmlns="http://schemas.openxmlformats.org/package/2006/relationships"><Relationship Id="rId2" Type="http://schemas.openxmlformats.org/officeDocument/2006/relationships/image" Target="../media/image21.svg"/><Relationship Id="rId1" Type="http://schemas.openxmlformats.org/officeDocument/2006/relationships/image" Target="../media/image20.png"/></Relationships>
</file>

<file path=ppt/diagrams/colors1.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75ED82-39C1-426D-90CB-DDF74CDFDD18}" type="doc">
      <dgm:prSet loTypeId="urn:microsoft.com/office/officeart/2005/8/layout/pList1" loCatId="list" qsTypeId="urn:microsoft.com/office/officeart/2005/8/quickstyle/simple1" qsCatId="simple" csTypeId="urn:microsoft.com/office/officeart/2005/8/colors/accent2_4" csCatId="accent2" phldr="1"/>
      <dgm:spPr/>
      <dgm:t>
        <a:bodyPr/>
        <a:lstStyle/>
        <a:p>
          <a:endParaRPr lang="en-US"/>
        </a:p>
      </dgm:t>
    </dgm:pt>
    <dgm:pt modelId="{2984AF3F-F2E3-45EA-9474-706C0E3C7674}">
      <dgm:prSet phldrT="[Text]"/>
      <dgm:spPr/>
      <dgm:t>
        <a:bodyPr/>
        <a:lstStyle/>
        <a:p>
          <a:r>
            <a:rPr lang="en-US" b="1" dirty="0"/>
            <a:t>101</a:t>
          </a:r>
        </a:p>
        <a:p>
          <a:r>
            <a:rPr lang="en-US" dirty="0"/>
            <a:t> HBCUs are in existence</a:t>
          </a:r>
        </a:p>
      </dgm:t>
    </dgm:pt>
    <dgm:pt modelId="{DB992228-B224-46B4-8DE3-F3F3B79EF722}" type="parTrans" cxnId="{920345EB-9211-4978-8D00-2A16688ED4BD}">
      <dgm:prSet/>
      <dgm:spPr/>
      <dgm:t>
        <a:bodyPr/>
        <a:lstStyle/>
        <a:p>
          <a:endParaRPr lang="en-US"/>
        </a:p>
      </dgm:t>
    </dgm:pt>
    <dgm:pt modelId="{2A8F9D90-D73C-41DE-9FD3-575E3A753D1C}" type="sibTrans" cxnId="{920345EB-9211-4978-8D00-2A16688ED4BD}">
      <dgm:prSet/>
      <dgm:spPr/>
      <dgm:t>
        <a:bodyPr/>
        <a:lstStyle/>
        <a:p>
          <a:endParaRPr lang="en-US"/>
        </a:p>
      </dgm:t>
    </dgm:pt>
    <dgm:pt modelId="{CE8F58AA-2C18-4399-8E82-3BBF303ADD13}">
      <dgm:prSet phldrT="[Text]"/>
      <dgm:spPr/>
      <dgm:t>
        <a:bodyPr/>
        <a:lstStyle/>
        <a:p>
          <a:r>
            <a:rPr lang="en-US" b="1" dirty="0"/>
            <a:t>21</a:t>
          </a:r>
        </a:p>
        <a:p>
          <a:r>
            <a:rPr lang="en-US" dirty="0"/>
            <a:t>Different US states, district, and US territory house HBCUs</a:t>
          </a:r>
        </a:p>
      </dgm:t>
    </dgm:pt>
    <dgm:pt modelId="{B98C2379-38DE-4D47-AA0D-D240FAB602FF}" type="parTrans" cxnId="{44458EF5-8913-4366-B99B-06CC96DC5335}">
      <dgm:prSet/>
      <dgm:spPr/>
      <dgm:t>
        <a:bodyPr/>
        <a:lstStyle/>
        <a:p>
          <a:endParaRPr lang="en-US"/>
        </a:p>
      </dgm:t>
    </dgm:pt>
    <dgm:pt modelId="{1DF4D311-9648-453F-A2C1-01EE2D0CC5C9}" type="sibTrans" cxnId="{44458EF5-8913-4366-B99B-06CC96DC5335}">
      <dgm:prSet/>
      <dgm:spPr/>
      <dgm:t>
        <a:bodyPr/>
        <a:lstStyle/>
        <a:p>
          <a:endParaRPr lang="en-US"/>
        </a:p>
      </dgm:t>
    </dgm:pt>
    <dgm:pt modelId="{7B4C8263-BDD2-4392-A82C-0E38A36B7C03}">
      <dgm:prSet phldrT="[Text]"/>
      <dgm:spPr/>
      <dgm:t>
        <a:bodyPr/>
        <a:lstStyle/>
        <a:p>
          <a:r>
            <a:rPr lang="en-US" b="1" dirty="0"/>
            <a:t>249,244</a:t>
          </a:r>
        </a:p>
        <a:p>
          <a:r>
            <a:rPr lang="en-US" dirty="0"/>
            <a:t>Number of enrolled undergraduates across all HBCUs</a:t>
          </a:r>
        </a:p>
      </dgm:t>
    </dgm:pt>
    <dgm:pt modelId="{EFEF5264-94A4-4911-BE17-193F7B58DB11}" type="parTrans" cxnId="{7C037D6F-B4E7-4A21-9459-796DD9E6DC03}">
      <dgm:prSet/>
      <dgm:spPr/>
      <dgm:t>
        <a:bodyPr/>
        <a:lstStyle/>
        <a:p>
          <a:endParaRPr lang="en-US"/>
        </a:p>
      </dgm:t>
    </dgm:pt>
    <dgm:pt modelId="{3E89BBC9-E7AD-418F-A05F-ED1127E09F5A}" type="sibTrans" cxnId="{7C037D6F-B4E7-4A21-9459-796DD9E6DC03}">
      <dgm:prSet/>
      <dgm:spPr/>
      <dgm:t>
        <a:bodyPr/>
        <a:lstStyle/>
        <a:p>
          <a:endParaRPr lang="en-US"/>
        </a:p>
      </dgm:t>
    </dgm:pt>
    <dgm:pt modelId="{DF8AA67B-E57D-4924-81C2-7FF6743DC647}">
      <dgm:prSet phldrT="[Text]"/>
      <dgm:spPr/>
      <dgm:t>
        <a:bodyPr/>
        <a:lstStyle/>
        <a:p>
          <a:r>
            <a:rPr lang="en-US" b="1" dirty="0"/>
            <a:t>48,494</a:t>
          </a:r>
        </a:p>
        <a:p>
          <a:r>
            <a:rPr lang="en-US" dirty="0"/>
            <a:t>Number of Associate, Bachelor, Master, and Doctorate degrees issued across all HBCUs</a:t>
          </a:r>
        </a:p>
      </dgm:t>
    </dgm:pt>
    <dgm:pt modelId="{D71A4DDF-3237-4F8F-AF1C-FA3C7339EED7}" type="parTrans" cxnId="{39CDBAEE-9949-4A94-99A7-04D593A9105F}">
      <dgm:prSet/>
      <dgm:spPr/>
      <dgm:t>
        <a:bodyPr/>
        <a:lstStyle/>
        <a:p>
          <a:endParaRPr lang="en-US"/>
        </a:p>
      </dgm:t>
    </dgm:pt>
    <dgm:pt modelId="{E16FD2F5-D8C3-4FB1-A743-6650F9A24147}" type="sibTrans" cxnId="{39CDBAEE-9949-4A94-99A7-04D593A9105F}">
      <dgm:prSet/>
      <dgm:spPr/>
      <dgm:t>
        <a:bodyPr/>
        <a:lstStyle/>
        <a:p>
          <a:endParaRPr lang="en-US"/>
        </a:p>
      </dgm:t>
    </dgm:pt>
    <dgm:pt modelId="{18067866-EE59-4128-B49C-C764E02CD406}" type="pres">
      <dgm:prSet presAssocID="{0375ED82-39C1-426D-90CB-DDF74CDFDD18}" presName="Name0" presStyleCnt="0">
        <dgm:presLayoutVars>
          <dgm:dir/>
          <dgm:resizeHandles val="exact"/>
        </dgm:presLayoutVars>
      </dgm:prSet>
      <dgm:spPr/>
    </dgm:pt>
    <dgm:pt modelId="{099D22B3-0842-4F94-B3DB-3AEDF5B8EADF}" type="pres">
      <dgm:prSet presAssocID="{2984AF3F-F2E3-45EA-9474-706C0E3C7674}" presName="compNode" presStyleCnt="0"/>
      <dgm:spPr/>
    </dgm:pt>
    <dgm:pt modelId="{59CECAE5-6C04-4BE6-B087-AB645D6581A3}" type="pres">
      <dgm:prSet presAssocID="{2984AF3F-F2E3-45EA-9474-706C0E3C7674}" presName="pict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t="-23000" b="-23000"/>
          </a:stretch>
        </a:blipFill>
      </dgm:spPr>
      <dgm:extLst>
        <a:ext uri="{E40237B7-FDA0-4F09-8148-C483321AD2D9}">
          <dgm14:cNvPr xmlns:dgm14="http://schemas.microsoft.com/office/drawing/2010/diagram" id="0" name="" descr="Schoolhouse with solid fill"/>
        </a:ext>
      </dgm:extLst>
    </dgm:pt>
    <dgm:pt modelId="{7D1AD532-FC3B-4996-A207-50D0E7474C0E}" type="pres">
      <dgm:prSet presAssocID="{2984AF3F-F2E3-45EA-9474-706C0E3C7674}" presName="textRect" presStyleLbl="revTx" presStyleIdx="0" presStyleCnt="4">
        <dgm:presLayoutVars>
          <dgm:bulletEnabled val="1"/>
        </dgm:presLayoutVars>
      </dgm:prSet>
      <dgm:spPr/>
    </dgm:pt>
    <dgm:pt modelId="{C1068109-4D91-4007-BFDB-0E6F786B0FC7}" type="pres">
      <dgm:prSet presAssocID="{2A8F9D90-D73C-41DE-9FD3-575E3A753D1C}" presName="sibTrans" presStyleLbl="sibTrans2D1" presStyleIdx="0" presStyleCnt="0"/>
      <dgm:spPr/>
    </dgm:pt>
    <dgm:pt modelId="{854EBEE2-DB18-4D1F-8238-07E4FEFE9B20}" type="pres">
      <dgm:prSet presAssocID="{CE8F58AA-2C18-4399-8E82-3BBF303ADD13}" presName="compNode" presStyleCnt="0"/>
      <dgm:spPr/>
    </dgm:pt>
    <dgm:pt modelId="{9C0BBA33-30AC-4CD9-A50D-339C6A707D24}" type="pres">
      <dgm:prSet presAssocID="{CE8F58AA-2C18-4399-8E82-3BBF303ADD13}" presName="pict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t="-23000" b="-23000"/>
          </a:stretch>
        </a:blipFill>
      </dgm:spPr>
      <dgm:extLst>
        <a:ext uri="{E40237B7-FDA0-4F09-8148-C483321AD2D9}">
          <dgm14:cNvPr xmlns:dgm14="http://schemas.microsoft.com/office/drawing/2010/diagram" id="0" name="" descr="North America with solid fill"/>
        </a:ext>
      </dgm:extLst>
    </dgm:pt>
    <dgm:pt modelId="{8F3CE6C5-F1B2-4AB7-A36F-892A4AA47608}" type="pres">
      <dgm:prSet presAssocID="{CE8F58AA-2C18-4399-8E82-3BBF303ADD13}" presName="textRect" presStyleLbl="revTx" presStyleIdx="1" presStyleCnt="4">
        <dgm:presLayoutVars>
          <dgm:bulletEnabled val="1"/>
        </dgm:presLayoutVars>
      </dgm:prSet>
      <dgm:spPr/>
    </dgm:pt>
    <dgm:pt modelId="{8B6D3257-37D2-47FD-8E68-9A13976778AD}" type="pres">
      <dgm:prSet presAssocID="{1DF4D311-9648-453F-A2C1-01EE2D0CC5C9}" presName="sibTrans" presStyleLbl="sibTrans2D1" presStyleIdx="0" presStyleCnt="0"/>
      <dgm:spPr/>
    </dgm:pt>
    <dgm:pt modelId="{8EE2A854-5D31-4B5C-9C65-7937E58E3DD0}" type="pres">
      <dgm:prSet presAssocID="{7B4C8263-BDD2-4392-A82C-0E38A36B7C03}" presName="compNode" presStyleCnt="0"/>
      <dgm:spPr/>
    </dgm:pt>
    <dgm:pt modelId="{5CA9C17B-CDE9-427A-96B3-E58C843151BD}" type="pres">
      <dgm:prSet presAssocID="{7B4C8263-BDD2-4392-A82C-0E38A36B7C03}" presName="pict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t="-23000" b="-23000"/>
          </a:stretch>
        </a:blipFill>
      </dgm:spPr>
    </dgm:pt>
    <dgm:pt modelId="{BEAF8B09-C1B3-4BEF-9FF2-66A62E866F00}" type="pres">
      <dgm:prSet presAssocID="{7B4C8263-BDD2-4392-A82C-0E38A36B7C03}" presName="textRect" presStyleLbl="revTx" presStyleIdx="2" presStyleCnt="4">
        <dgm:presLayoutVars>
          <dgm:bulletEnabled val="1"/>
        </dgm:presLayoutVars>
      </dgm:prSet>
      <dgm:spPr/>
    </dgm:pt>
    <dgm:pt modelId="{83A053C9-8DF1-4A5D-A79B-094C3A7338D4}" type="pres">
      <dgm:prSet presAssocID="{3E89BBC9-E7AD-418F-A05F-ED1127E09F5A}" presName="sibTrans" presStyleLbl="sibTrans2D1" presStyleIdx="0" presStyleCnt="0"/>
      <dgm:spPr/>
    </dgm:pt>
    <dgm:pt modelId="{9DF29C43-2A8D-41C3-BEF5-6AAF64E6257E}" type="pres">
      <dgm:prSet presAssocID="{DF8AA67B-E57D-4924-81C2-7FF6743DC647}" presName="compNode" presStyleCnt="0"/>
      <dgm:spPr/>
    </dgm:pt>
    <dgm:pt modelId="{8BD54A19-E7E3-47AD-893A-B1FCA338C7A9}" type="pres">
      <dgm:prSet presAssocID="{DF8AA67B-E57D-4924-81C2-7FF6743DC647}" presName="pict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t="-23000" b="-23000"/>
          </a:stretch>
        </a:blipFill>
      </dgm:spPr>
      <dgm:extLst>
        <a:ext uri="{E40237B7-FDA0-4F09-8148-C483321AD2D9}">
          <dgm14:cNvPr xmlns:dgm14="http://schemas.microsoft.com/office/drawing/2010/diagram" id="0" name="" descr="Diploma roll with solid fill"/>
        </a:ext>
      </dgm:extLst>
    </dgm:pt>
    <dgm:pt modelId="{F9521FEE-C71E-495C-B9FE-3AA26E74E339}" type="pres">
      <dgm:prSet presAssocID="{DF8AA67B-E57D-4924-81C2-7FF6743DC647}" presName="textRect" presStyleLbl="revTx" presStyleIdx="3" presStyleCnt="4">
        <dgm:presLayoutVars>
          <dgm:bulletEnabled val="1"/>
        </dgm:presLayoutVars>
      </dgm:prSet>
      <dgm:spPr/>
    </dgm:pt>
  </dgm:ptLst>
  <dgm:cxnLst>
    <dgm:cxn modelId="{021C7C00-1001-4647-9AF3-82F9ACDBF3AC}" type="presOf" srcId="{0375ED82-39C1-426D-90CB-DDF74CDFDD18}" destId="{18067866-EE59-4128-B49C-C764E02CD406}" srcOrd="0" destOrd="0" presId="urn:microsoft.com/office/officeart/2005/8/layout/pList1"/>
    <dgm:cxn modelId="{E2F7F30E-962F-493D-AEEB-7ACF3C01749A}" type="presOf" srcId="{3E89BBC9-E7AD-418F-A05F-ED1127E09F5A}" destId="{83A053C9-8DF1-4A5D-A79B-094C3A7338D4}" srcOrd="0" destOrd="0" presId="urn:microsoft.com/office/officeart/2005/8/layout/pList1"/>
    <dgm:cxn modelId="{FA868933-302A-4001-BEE7-2FBD1DED0A9B}" type="presOf" srcId="{DF8AA67B-E57D-4924-81C2-7FF6743DC647}" destId="{F9521FEE-C71E-495C-B9FE-3AA26E74E339}" srcOrd="0" destOrd="0" presId="urn:microsoft.com/office/officeart/2005/8/layout/pList1"/>
    <dgm:cxn modelId="{7C037D6F-B4E7-4A21-9459-796DD9E6DC03}" srcId="{0375ED82-39C1-426D-90CB-DDF74CDFDD18}" destId="{7B4C8263-BDD2-4392-A82C-0E38A36B7C03}" srcOrd="2" destOrd="0" parTransId="{EFEF5264-94A4-4911-BE17-193F7B58DB11}" sibTransId="{3E89BBC9-E7AD-418F-A05F-ED1127E09F5A}"/>
    <dgm:cxn modelId="{545F8689-6D63-4854-9DBA-7A20B51BAA2A}" type="presOf" srcId="{2A8F9D90-D73C-41DE-9FD3-575E3A753D1C}" destId="{C1068109-4D91-4007-BFDB-0E6F786B0FC7}" srcOrd="0" destOrd="0" presId="urn:microsoft.com/office/officeart/2005/8/layout/pList1"/>
    <dgm:cxn modelId="{2E40F7A6-568F-4F3D-837B-AD5059A77A5A}" type="presOf" srcId="{2984AF3F-F2E3-45EA-9474-706C0E3C7674}" destId="{7D1AD532-FC3B-4996-A207-50D0E7474C0E}" srcOrd="0" destOrd="0" presId="urn:microsoft.com/office/officeart/2005/8/layout/pList1"/>
    <dgm:cxn modelId="{095C06D0-E38D-4D71-A19D-FFBC220A9D4C}" type="presOf" srcId="{1DF4D311-9648-453F-A2C1-01EE2D0CC5C9}" destId="{8B6D3257-37D2-47FD-8E68-9A13976778AD}" srcOrd="0" destOrd="0" presId="urn:microsoft.com/office/officeart/2005/8/layout/pList1"/>
    <dgm:cxn modelId="{48443EDA-CF99-442A-B944-F3FC8F11432D}" type="presOf" srcId="{CE8F58AA-2C18-4399-8E82-3BBF303ADD13}" destId="{8F3CE6C5-F1B2-4AB7-A36F-892A4AA47608}" srcOrd="0" destOrd="0" presId="urn:microsoft.com/office/officeart/2005/8/layout/pList1"/>
    <dgm:cxn modelId="{920345EB-9211-4978-8D00-2A16688ED4BD}" srcId="{0375ED82-39C1-426D-90CB-DDF74CDFDD18}" destId="{2984AF3F-F2E3-45EA-9474-706C0E3C7674}" srcOrd="0" destOrd="0" parTransId="{DB992228-B224-46B4-8DE3-F3F3B79EF722}" sibTransId="{2A8F9D90-D73C-41DE-9FD3-575E3A753D1C}"/>
    <dgm:cxn modelId="{39CDBAEE-9949-4A94-99A7-04D593A9105F}" srcId="{0375ED82-39C1-426D-90CB-DDF74CDFDD18}" destId="{DF8AA67B-E57D-4924-81C2-7FF6743DC647}" srcOrd="3" destOrd="0" parTransId="{D71A4DDF-3237-4F8F-AF1C-FA3C7339EED7}" sibTransId="{E16FD2F5-D8C3-4FB1-A743-6650F9A24147}"/>
    <dgm:cxn modelId="{44458EF5-8913-4366-B99B-06CC96DC5335}" srcId="{0375ED82-39C1-426D-90CB-DDF74CDFDD18}" destId="{CE8F58AA-2C18-4399-8E82-3BBF303ADD13}" srcOrd="1" destOrd="0" parTransId="{B98C2379-38DE-4D47-AA0D-D240FAB602FF}" sibTransId="{1DF4D311-9648-453F-A2C1-01EE2D0CC5C9}"/>
    <dgm:cxn modelId="{240A09F7-2E1C-412E-8A1E-B52CFE5F62AD}" type="presOf" srcId="{7B4C8263-BDD2-4392-A82C-0E38A36B7C03}" destId="{BEAF8B09-C1B3-4BEF-9FF2-66A62E866F00}" srcOrd="0" destOrd="0" presId="urn:microsoft.com/office/officeart/2005/8/layout/pList1"/>
    <dgm:cxn modelId="{56251EBC-FFDB-482E-BE84-3F951911C077}" type="presParOf" srcId="{18067866-EE59-4128-B49C-C764E02CD406}" destId="{099D22B3-0842-4F94-B3DB-3AEDF5B8EADF}" srcOrd="0" destOrd="0" presId="urn:microsoft.com/office/officeart/2005/8/layout/pList1"/>
    <dgm:cxn modelId="{802A04DF-F150-4AD3-9BA5-276363C8790A}" type="presParOf" srcId="{099D22B3-0842-4F94-B3DB-3AEDF5B8EADF}" destId="{59CECAE5-6C04-4BE6-B087-AB645D6581A3}" srcOrd="0" destOrd="0" presId="urn:microsoft.com/office/officeart/2005/8/layout/pList1"/>
    <dgm:cxn modelId="{9AAFA284-219F-4006-985A-C3A4A0DBA952}" type="presParOf" srcId="{099D22B3-0842-4F94-B3DB-3AEDF5B8EADF}" destId="{7D1AD532-FC3B-4996-A207-50D0E7474C0E}" srcOrd="1" destOrd="0" presId="urn:microsoft.com/office/officeart/2005/8/layout/pList1"/>
    <dgm:cxn modelId="{BD346980-3E20-4E39-8076-E889C2147AD7}" type="presParOf" srcId="{18067866-EE59-4128-B49C-C764E02CD406}" destId="{C1068109-4D91-4007-BFDB-0E6F786B0FC7}" srcOrd="1" destOrd="0" presId="urn:microsoft.com/office/officeart/2005/8/layout/pList1"/>
    <dgm:cxn modelId="{A45AF741-E528-4BBE-8A3E-6193984E0AF1}" type="presParOf" srcId="{18067866-EE59-4128-B49C-C764E02CD406}" destId="{854EBEE2-DB18-4D1F-8238-07E4FEFE9B20}" srcOrd="2" destOrd="0" presId="urn:microsoft.com/office/officeart/2005/8/layout/pList1"/>
    <dgm:cxn modelId="{84D3A6DC-8265-4E22-B153-7021B8F02D25}" type="presParOf" srcId="{854EBEE2-DB18-4D1F-8238-07E4FEFE9B20}" destId="{9C0BBA33-30AC-4CD9-A50D-339C6A707D24}" srcOrd="0" destOrd="0" presId="urn:microsoft.com/office/officeart/2005/8/layout/pList1"/>
    <dgm:cxn modelId="{C5023F8D-62E7-495D-9231-7680DE8B3877}" type="presParOf" srcId="{854EBEE2-DB18-4D1F-8238-07E4FEFE9B20}" destId="{8F3CE6C5-F1B2-4AB7-A36F-892A4AA47608}" srcOrd="1" destOrd="0" presId="urn:microsoft.com/office/officeart/2005/8/layout/pList1"/>
    <dgm:cxn modelId="{0E7395F9-36C0-4F17-8CA5-4EE93E884B5E}" type="presParOf" srcId="{18067866-EE59-4128-B49C-C764E02CD406}" destId="{8B6D3257-37D2-47FD-8E68-9A13976778AD}" srcOrd="3" destOrd="0" presId="urn:microsoft.com/office/officeart/2005/8/layout/pList1"/>
    <dgm:cxn modelId="{47D7226A-5012-43BE-9B7E-60358E4B8691}" type="presParOf" srcId="{18067866-EE59-4128-B49C-C764E02CD406}" destId="{8EE2A854-5D31-4B5C-9C65-7937E58E3DD0}" srcOrd="4" destOrd="0" presId="urn:microsoft.com/office/officeart/2005/8/layout/pList1"/>
    <dgm:cxn modelId="{1A46906A-7B77-45BB-8A3B-DCBE4B6C7CEA}" type="presParOf" srcId="{8EE2A854-5D31-4B5C-9C65-7937E58E3DD0}" destId="{5CA9C17B-CDE9-427A-96B3-E58C843151BD}" srcOrd="0" destOrd="0" presId="urn:microsoft.com/office/officeart/2005/8/layout/pList1"/>
    <dgm:cxn modelId="{A8FA9C82-3889-4B5B-921D-2200D658E36D}" type="presParOf" srcId="{8EE2A854-5D31-4B5C-9C65-7937E58E3DD0}" destId="{BEAF8B09-C1B3-4BEF-9FF2-66A62E866F00}" srcOrd="1" destOrd="0" presId="urn:microsoft.com/office/officeart/2005/8/layout/pList1"/>
    <dgm:cxn modelId="{31D4E528-68F0-444C-B5B1-925F2E3F84F1}" type="presParOf" srcId="{18067866-EE59-4128-B49C-C764E02CD406}" destId="{83A053C9-8DF1-4A5D-A79B-094C3A7338D4}" srcOrd="5" destOrd="0" presId="urn:microsoft.com/office/officeart/2005/8/layout/pList1"/>
    <dgm:cxn modelId="{4A592C24-A1EE-4A46-BDA7-990ECD33FDFF}" type="presParOf" srcId="{18067866-EE59-4128-B49C-C764E02CD406}" destId="{9DF29C43-2A8D-41C3-BEF5-6AAF64E6257E}" srcOrd="6" destOrd="0" presId="urn:microsoft.com/office/officeart/2005/8/layout/pList1"/>
    <dgm:cxn modelId="{13596C1F-A2F0-4C01-8B33-DAD38F636BAE}" type="presParOf" srcId="{9DF29C43-2A8D-41C3-BEF5-6AAF64E6257E}" destId="{8BD54A19-E7E3-47AD-893A-B1FCA338C7A9}" srcOrd="0" destOrd="0" presId="urn:microsoft.com/office/officeart/2005/8/layout/pList1"/>
    <dgm:cxn modelId="{96BBD0FE-2A84-4823-ACEF-82A12EADCE93}" type="presParOf" srcId="{9DF29C43-2A8D-41C3-BEF5-6AAF64E6257E}" destId="{F9521FEE-C71E-495C-B9FE-3AA26E74E339}"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E68841C-346D-4757-A3EB-E5D03E020D9E}" type="doc">
      <dgm:prSet loTypeId="urn:microsoft.com/office/officeart/2008/layout/LinedList" loCatId="list" qsTypeId="urn:microsoft.com/office/officeart/2005/8/quickstyle/simple1" qsCatId="simple" csTypeId="urn:microsoft.com/office/officeart/2005/8/colors/accent1_1" csCatId="accent1" phldr="1"/>
      <dgm:spPr/>
      <dgm:t>
        <a:bodyPr/>
        <a:lstStyle/>
        <a:p>
          <a:endParaRPr lang="en-US"/>
        </a:p>
      </dgm:t>
    </dgm:pt>
    <dgm:pt modelId="{409CE896-0518-44D5-BEE3-A67741E4E33A}">
      <dgm:prSet phldrT="[Text]"/>
      <dgm:spPr/>
      <dgm:t>
        <a:bodyPr/>
        <a:lstStyle/>
        <a:p>
          <a:r>
            <a:rPr lang="en-US" dirty="0"/>
            <a:t>HBCUs</a:t>
          </a:r>
        </a:p>
      </dgm:t>
    </dgm:pt>
    <dgm:pt modelId="{324076E8-29BC-4004-AD5B-4B854BBF8824}" type="parTrans" cxnId="{9D1AA1E6-A35F-40D1-98A6-4A4F1C75DF05}">
      <dgm:prSet/>
      <dgm:spPr/>
      <dgm:t>
        <a:bodyPr/>
        <a:lstStyle/>
        <a:p>
          <a:endParaRPr lang="en-US"/>
        </a:p>
      </dgm:t>
    </dgm:pt>
    <dgm:pt modelId="{F4BCECE8-5676-43D0-AB8D-597BF03706F9}" type="sibTrans" cxnId="{9D1AA1E6-A35F-40D1-98A6-4A4F1C75DF05}">
      <dgm:prSet/>
      <dgm:spPr/>
      <dgm:t>
        <a:bodyPr/>
        <a:lstStyle/>
        <a:p>
          <a:endParaRPr lang="en-US"/>
        </a:p>
      </dgm:t>
    </dgm:pt>
    <dgm:pt modelId="{55640610-E22B-4B3B-8CAE-8B688D7E0B2A}">
      <dgm:prSet phldrT="[Text]"/>
      <dgm:spPr/>
      <dgm:t>
        <a:bodyPr/>
        <a:lstStyle/>
        <a:p>
          <a:r>
            <a:rPr lang="en-US" dirty="0"/>
            <a:t>All Institutions</a:t>
          </a:r>
        </a:p>
      </dgm:t>
    </dgm:pt>
    <dgm:pt modelId="{0B345555-83A8-4187-ABC3-2E88544F40D1}" type="parTrans" cxnId="{A3806364-16FF-4973-B51D-6ED328C45BA0}">
      <dgm:prSet/>
      <dgm:spPr/>
      <dgm:t>
        <a:bodyPr/>
        <a:lstStyle/>
        <a:p>
          <a:endParaRPr lang="en-US"/>
        </a:p>
      </dgm:t>
    </dgm:pt>
    <dgm:pt modelId="{5EAE0E25-407C-4B92-8AC6-8A333D69482D}" type="sibTrans" cxnId="{A3806364-16FF-4973-B51D-6ED328C45BA0}">
      <dgm:prSet/>
      <dgm:spPr/>
      <dgm:t>
        <a:bodyPr/>
        <a:lstStyle/>
        <a:p>
          <a:endParaRPr lang="en-US"/>
        </a:p>
      </dgm:t>
    </dgm:pt>
    <dgm:pt modelId="{326AA638-BCF7-426A-9DB1-9B675FCE9555}">
      <dgm:prSet phldrT="[Text]"/>
      <dgm:spPr/>
      <dgm:t>
        <a:bodyPr/>
        <a:lstStyle/>
        <a:p>
          <a:r>
            <a:rPr lang="en-US" dirty="0"/>
            <a:t>101</a:t>
          </a:r>
        </a:p>
      </dgm:t>
    </dgm:pt>
    <dgm:pt modelId="{46B5CF74-3290-4F98-9505-9F13CF3AE8F3}" type="parTrans" cxnId="{A3A85317-4FF1-4EE2-BCCE-0B33023F52E9}">
      <dgm:prSet/>
      <dgm:spPr/>
      <dgm:t>
        <a:bodyPr/>
        <a:lstStyle/>
        <a:p>
          <a:endParaRPr lang="en-US"/>
        </a:p>
      </dgm:t>
    </dgm:pt>
    <dgm:pt modelId="{D0392577-8EAA-494F-A1B2-15F1D895BBD7}" type="sibTrans" cxnId="{A3A85317-4FF1-4EE2-BCCE-0B33023F52E9}">
      <dgm:prSet/>
      <dgm:spPr/>
      <dgm:t>
        <a:bodyPr/>
        <a:lstStyle/>
        <a:p>
          <a:endParaRPr lang="en-US"/>
        </a:p>
      </dgm:t>
    </dgm:pt>
    <dgm:pt modelId="{99F882D3-EFA5-47B7-BBA8-4EF6E31E27F9}" type="pres">
      <dgm:prSet presAssocID="{2E68841C-346D-4757-A3EB-E5D03E020D9E}" presName="vert0" presStyleCnt="0">
        <dgm:presLayoutVars>
          <dgm:dir/>
          <dgm:animOne val="branch"/>
          <dgm:animLvl val="lvl"/>
        </dgm:presLayoutVars>
      </dgm:prSet>
      <dgm:spPr/>
    </dgm:pt>
    <dgm:pt modelId="{E624DAD8-905A-4EDF-9D90-CCDC4B40A904}" type="pres">
      <dgm:prSet presAssocID="{409CE896-0518-44D5-BEE3-A67741E4E33A}" presName="thickLine" presStyleLbl="alignNode1" presStyleIdx="0" presStyleCnt="1"/>
      <dgm:spPr/>
    </dgm:pt>
    <dgm:pt modelId="{06A3D711-1A5F-4F8E-A2BE-24ACABCBB1F4}" type="pres">
      <dgm:prSet presAssocID="{409CE896-0518-44D5-BEE3-A67741E4E33A}" presName="horz1" presStyleCnt="0"/>
      <dgm:spPr/>
    </dgm:pt>
    <dgm:pt modelId="{A6502E21-D020-4FD9-8396-C181B4245F9A}" type="pres">
      <dgm:prSet presAssocID="{409CE896-0518-44D5-BEE3-A67741E4E33A}" presName="tx1" presStyleLbl="revTx" presStyleIdx="0" presStyleCnt="3"/>
      <dgm:spPr/>
    </dgm:pt>
    <dgm:pt modelId="{5473FE87-F20C-48D1-8DB2-88BF9DB0CEC9}" type="pres">
      <dgm:prSet presAssocID="{409CE896-0518-44D5-BEE3-A67741E4E33A}" presName="vert1" presStyleCnt="0"/>
      <dgm:spPr/>
    </dgm:pt>
    <dgm:pt modelId="{4191A6FC-1AFE-408B-8910-DAA0D4DBF69E}" type="pres">
      <dgm:prSet presAssocID="{55640610-E22B-4B3B-8CAE-8B688D7E0B2A}" presName="vertSpace2a" presStyleCnt="0"/>
      <dgm:spPr/>
    </dgm:pt>
    <dgm:pt modelId="{6706F8BD-10F7-4CAF-AA94-61E952F63F9E}" type="pres">
      <dgm:prSet presAssocID="{55640610-E22B-4B3B-8CAE-8B688D7E0B2A}" presName="horz2" presStyleCnt="0"/>
      <dgm:spPr/>
    </dgm:pt>
    <dgm:pt modelId="{F25F673C-5408-4733-A386-6FB28ECFAF13}" type="pres">
      <dgm:prSet presAssocID="{55640610-E22B-4B3B-8CAE-8B688D7E0B2A}" presName="horzSpace2" presStyleCnt="0"/>
      <dgm:spPr/>
    </dgm:pt>
    <dgm:pt modelId="{A10F6440-B5A7-4E17-9DD5-33635C26E62E}" type="pres">
      <dgm:prSet presAssocID="{55640610-E22B-4B3B-8CAE-8B688D7E0B2A}" presName="tx2" presStyleLbl="revTx" presStyleIdx="1" presStyleCnt="3"/>
      <dgm:spPr/>
    </dgm:pt>
    <dgm:pt modelId="{F43C2C17-1C61-460D-90FB-8B3D84A3F481}" type="pres">
      <dgm:prSet presAssocID="{55640610-E22B-4B3B-8CAE-8B688D7E0B2A}" presName="vert2" presStyleCnt="0"/>
      <dgm:spPr/>
    </dgm:pt>
    <dgm:pt modelId="{C22A4F2B-4CBF-431A-AAC2-14014CAC7845}" type="pres">
      <dgm:prSet presAssocID="{326AA638-BCF7-426A-9DB1-9B675FCE9555}" presName="horz3" presStyleCnt="0"/>
      <dgm:spPr/>
    </dgm:pt>
    <dgm:pt modelId="{1694D0BE-A3ED-4395-9AA2-E4CE90FADD07}" type="pres">
      <dgm:prSet presAssocID="{326AA638-BCF7-426A-9DB1-9B675FCE9555}" presName="horzSpace3" presStyleCnt="0"/>
      <dgm:spPr/>
    </dgm:pt>
    <dgm:pt modelId="{7FB1E64F-306E-4A3A-BF07-9E2E4E96C97F}" type="pres">
      <dgm:prSet presAssocID="{326AA638-BCF7-426A-9DB1-9B675FCE9555}" presName="tx3" presStyleLbl="revTx" presStyleIdx="2" presStyleCnt="3"/>
      <dgm:spPr/>
    </dgm:pt>
    <dgm:pt modelId="{E993A8A8-5695-45F7-BDE2-D1318C32134B}" type="pres">
      <dgm:prSet presAssocID="{326AA638-BCF7-426A-9DB1-9B675FCE9555}" presName="vert3" presStyleCnt="0"/>
      <dgm:spPr/>
    </dgm:pt>
    <dgm:pt modelId="{7FA0590D-3D5B-4401-A80B-6E582AAA9AB0}" type="pres">
      <dgm:prSet presAssocID="{55640610-E22B-4B3B-8CAE-8B688D7E0B2A}" presName="thinLine2b" presStyleLbl="callout" presStyleIdx="0" presStyleCnt="1"/>
      <dgm:spPr/>
    </dgm:pt>
    <dgm:pt modelId="{ED9B612D-F9A3-43F6-A500-EBEEED835239}" type="pres">
      <dgm:prSet presAssocID="{55640610-E22B-4B3B-8CAE-8B688D7E0B2A}" presName="vertSpace2b" presStyleCnt="0"/>
      <dgm:spPr/>
    </dgm:pt>
  </dgm:ptLst>
  <dgm:cxnLst>
    <dgm:cxn modelId="{E7C8F009-63FE-4848-9776-0FADE9305758}" type="presOf" srcId="{2E68841C-346D-4757-A3EB-E5D03E020D9E}" destId="{99F882D3-EFA5-47B7-BBA8-4EF6E31E27F9}" srcOrd="0" destOrd="0" presId="urn:microsoft.com/office/officeart/2008/layout/LinedList"/>
    <dgm:cxn modelId="{A3A85317-4FF1-4EE2-BCCE-0B33023F52E9}" srcId="{55640610-E22B-4B3B-8CAE-8B688D7E0B2A}" destId="{326AA638-BCF7-426A-9DB1-9B675FCE9555}" srcOrd="0" destOrd="0" parTransId="{46B5CF74-3290-4F98-9505-9F13CF3AE8F3}" sibTransId="{D0392577-8EAA-494F-A1B2-15F1D895BBD7}"/>
    <dgm:cxn modelId="{291BA626-24E2-43B0-860A-262BF3C3DA37}" type="presOf" srcId="{326AA638-BCF7-426A-9DB1-9B675FCE9555}" destId="{7FB1E64F-306E-4A3A-BF07-9E2E4E96C97F}" srcOrd="0" destOrd="0" presId="urn:microsoft.com/office/officeart/2008/layout/LinedList"/>
    <dgm:cxn modelId="{CA532032-ED4F-4695-B09B-7B69BFCE30E8}" type="presOf" srcId="{55640610-E22B-4B3B-8CAE-8B688D7E0B2A}" destId="{A10F6440-B5A7-4E17-9DD5-33635C26E62E}" srcOrd="0" destOrd="0" presId="urn:microsoft.com/office/officeart/2008/layout/LinedList"/>
    <dgm:cxn modelId="{A3806364-16FF-4973-B51D-6ED328C45BA0}" srcId="{409CE896-0518-44D5-BEE3-A67741E4E33A}" destId="{55640610-E22B-4B3B-8CAE-8B688D7E0B2A}" srcOrd="0" destOrd="0" parTransId="{0B345555-83A8-4187-ABC3-2E88544F40D1}" sibTransId="{5EAE0E25-407C-4B92-8AC6-8A333D69482D}"/>
    <dgm:cxn modelId="{4234F19E-3590-4EDE-B326-9D8C326CD0DA}" type="presOf" srcId="{409CE896-0518-44D5-BEE3-A67741E4E33A}" destId="{A6502E21-D020-4FD9-8396-C181B4245F9A}" srcOrd="0" destOrd="0" presId="urn:microsoft.com/office/officeart/2008/layout/LinedList"/>
    <dgm:cxn modelId="{9D1AA1E6-A35F-40D1-98A6-4A4F1C75DF05}" srcId="{2E68841C-346D-4757-A3EB-E5D03E020D9E}" destId="{409CE896-0518-44D5-BEE3-A67741E4E33A}" srcOrd="0" destOrd="0" parTransId="{324076E8-29BC-4004-AD5B-4B854BBF8824}" sibTransId="{F4BCECE8-5676-43D0-AB8D-597BF03706F9}"/>
    <dgm:cxn modelId="{7EBA51E6-7E95-4C56-973E-24D817160E54}" type="presParOf" srcId="{99F882D3-EFA5-47B7-BBA8-4EF6E31E27F9}" destId="{E624DAD8-905A-4EDF-9D90-CCDC4B40A904}" srcOrd="0" destOrd="0" presId="urn:microsoft.com/office/officeart/2008/layout/LinedList"/>
    <dgm:cxn modelId="{D91ACB61-B16D-4304-A722-910549979DC0}" type="presParOf" srcId="{99F882D3-EFA5-47B7-BBA8-4EF6E31E27F9}" destId="{06A3D711-1A5F-4F8E-A2BE-24ACABCBB1F4}" srcOrd="1" destOrd="0" presId="urn:microsoft.com/office/officeart/2008/layout/LinedList"/>
    <dgm:cxn modelId="{0508F1E2-AF18-487C-92FD-3F1F738065F8}" type="presParOf" srcId="{06A3D711-1A5F-4F8E-A2BE-24ACABCBB1F4}" destId="{A6502E21-D020-4FD9-8396-C181B4245F9A}" srcOrd="0" destOrd="0" presId="urn:microsoft.com/office/officeart/2008/layout/LinedList"/>
    <dgm:cxn modelId="{EF66AC7B-8E13-44D4-9B4F-D7EC57E2C542}" type="presParOf" srcId="{06A3D711-1A5F-4F8E-A2BE-24ACABCBB1F4}" destId="{5473FE87-F20C-48D1-8DB2-88BF9DB0CEC9}" srcOrd="1" destOrd="0" presId="urn:microsoft.com/office/officeart/2008/layout/LinedList"/>
    <dgm:cxn modelId="{981C0953-23C2-49E9-8605-64EE692417CC}" type="presParOf" srcId="{5473FE87-F20C-48D1-8DB2-88BF9DB0CEC9}" destId="{4191A6FC-1AFE-408B-8910-DAA0D4DBF69E}" srcOrd="0" destOrd="0" presId="urn:microsoft.com/office/officeart/2008/layout/LinedList"/>
    <dgm:cxn modelId="{0D70D7ED-85C0-4B15-B429-C45EF04F151F}" type="presParOf" srcId="{5473FE87-F20C-48D1-8DB2-88BF9DB0CEC9}" destId="{6706F8BD-10F7-4CAF-AA94-61E952F63F9E}" srcOrd="1" destOrd="0" presId="urn:microsoft.com/office/officeart/2008/layout/LinedList"/>
    <dgm:cxn modelId="{77A9805C-33CE-4B59-9C91-E1205538B807}" type="presParOf" srcId="{6706F8BD-10F7-4CAF-AA94-61E952F63F9E}" destId="{F25F673C-5408-4733-A386-6FB28ECFAF13}" srcOrd="0" destOrd="0" presId="urn:microsoft.com/office/officeart/2008/layout/LinedList"/>
    <dgm:cxn modelId="{831802CE-F22F-436D-9768-DFD6ED5C815E}" type="presParOf" srcId="{6706F8BD-10F7-4CAF-AA94-61E952F63F9E}" destId="{A10F6440-B5A7-4E17-9DD5-33635C26E62E}" srcOrd="1" destOrd="0" presId="urn:microsoft.com/office/officeart/2008/layout/LinedList"/>
    <dgm:cxn modelId="{0511A940-E35B-4F8B-B98E-2745D96DF80F}" type="presParOf" srcId="{6706F8BD-10F7-4CAF-AA94-61E952F63F9E}" destId="{F43C2C17-1C61-460D-90FB-8B3D84A3F481}" srcOrd="2" destOrd="0" presId="urn:microsoft.com/office/officeart/2008/layout/LinedList"/>
    <dgm:cxn modelId="{3DE175B8-1FDB-4864-B810-80E4443A41DD}" type="presParOf" srcId="{F43C2C17-1C61-460D-90FB-8B3D84A3F481}" destId="{C22A4F2B-4CBF-431A-AAC2-14014CAC7845}" srcOrd="0" destOrd="0" presId="urn:microsoft.com/office/officeart/2008/layout/LinedList"/>
    <dgm:cxn modelId="{0A72B88F-65A9-4260-8171-E7563D2AFB6D}" type="presParOf" srcId="{C22A4F2B-4CBF-431A-AAC2-14014CAC7845}" destId="{1694D0BE-A3ED-4395-9AA2-E4CE90FADD07}" srcOrd="0" destOrd="0" presId="urn:microsoft.com/office/officeart/2008/layout/LinedList"/>
    <dgm:cxn modelId="{5B6EFE2C-FE5F-42A1-A03B-ED1576BA8A1F}" type="presParOf" srcId="{C22A4F2B-4CBF-431A-AAC2-14014CAC7845}" destId="{7FB1E64F-306E-4A3A-BF07-9E2E4E96C97F}" srcOrd="1" destOrd="0" presId="urn:microsoft.com/office/officeart/2008/layout/LinedList"/>
    <dgm:cxn modelId="{FDEDD900-9691-4F9D-AD39-9F89FB132C66}" type="presParOf" srcId="{C22A4F2B-4CBF-431A-AAC2-14014CAC7845}" destId="{E993A8A8-5695-45F7-BDE2-D1318C32134B}" srcOrd="2" destOrd="0" presId="urn:microsoft.com/office/officeart/2008/layout/LinedList"/>
    <dgm:cxn modelId="{E2CFC996-BCCA-40AB-BBEC-B9397BE71E0A}" type="presParOf" srcId="{5473FE87-F20C-48D1-8DB2-88BF9DB0CEC9}" destId="{7FA0590D-3D5B-4401-A80B-6E582AAA9AB0}" srcOrd="2" destOrd="0" presId="urn:microsoft.com/office/officeart/2008/layout/LinedList"/>
    <dgm:cxn modelId="{F5D79A64-E1D9-4297-A51D-71F5C320665F}" type="presParOf" srcId="{5473FE87-F20C-48D1-8DB2-88BF9DB0CEC9}" destId="{ED9B612D-F9A3-43F6-A500-EBEEED835239}" srcOrd="3"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E68841C-346D-4757-A3EB-E5D03E020D9E}" type="doc">
      <dgm:prSet loTypeId="urn:microsoft.com/office/officeart/2008/layout/LinedList" loCatId="list" qsTypeId="urn:microsoft.com/office/officeart/2005/8/quickstyle/simple1" qsCatId="simple" csTypeId="urn:microsoft.com/office/officeart/2005/8/colors/accent1_1" csCatId="accent1" phldr="1"/>
      <dgm:spPr/>
      <dgm:t>
        <a:bodyPr/>
        <a:lstStyle/>
        <a:p>
          <a:endParaRPr lang="en-US"/>
        </a:p>
      </dgm:t>
    </dgm:pt>
    <dgm:pt modelId="{409CE896-0518-44D5-BEE3-A67741E4E33A}">
      <dgm:prSet phldrT="[Text]"/>
      <dgm:spPr/>
      <dgm:t>
        <a:bodyPr/>
        <a:lstStyle/>
        <a:p>
          <a:r>
            <a:rPr lang="en-US" dirty="0"/>
            <a:t>Land Grant HBCUs</a:t>
          </a:r>
        </a:p>
      </dgm:t>
    </dgm:pt>
    <dgm:pt modelId="{324076E8-29BC-4004-AD5B-4B854BBF8824}" type="parTrans" cxnId="{9D1AA1E6-A35F-40D1-98A6-4A4F1C75DF05}">
      <dgm:prSet/>
      <dgm:spPr/>
      <dgm:t>
        <a:bodyPr/>
        <a:lstStyle/>
        <a:p>
          <a:endParaRPr lang="en-US"/>
        </a:p>
      </dgm:t>
    </dgm:pt>
    <dgm:pt modelId="{F4BCECE8-5676-43D0-AB8D-597BF03706F9}" type="sibTrans" cxnId="{9D1AA1E6-A35F-40D1-98A6-4A4F1C75DF05}">
      <dgm:prSet/>
      <dgm:spPr/>
      <dgm:t>
        <a:bodyPr/>
        <a:lstStyle/>
        <a:p>
          <a:endParaRPr lang="en-US"/>
        </a:p>
      </dgm:t>
    </dgm:pt>
    <dgm:pt modelId="{55640610-E22B-4B3B-8CAE-8B688D7E0B2A}">
      <dgm:prSet phldrT="[Text]"/>
      <dgm:spPr/>
      <dgm:t>
        <a:bodyPr/>
        <a:lstStyle/>
        <a:p>
          <a:r>
            <a:rPr lang="en-US" dirty="0"/>
            <a:t>4-year institutions</a:t>
          </a:r>
        </a:p>
      </dgm:t>
    </dgm:pt>
    <dgm:pt modelId="{0B345555-83A8-4187-ABC3-2E88544F40D1}" type="parTrans" cxnId="{A3806364-16FF-4973-B51D-6ED328C45BA0}">
      <dgm:prSet/>
      <dgm:spPr/>
      <dgm:t>
        <a:bodyPr/>
        <a:lstStyle/>
        <a:p>
          <a:endParaRPr lang="en-US"/>
        </a:p>
      </dgm:t>
    </dgm:pt>
    <dgm:pt modelId="{5EAE0E25-407C-4B92-8AC6-8A333D69482D}" type="sibTrans" cxnId="{A3806364-16FF-4973-B51D-6ED328C45BA0}">
      <dgm:prSet/>
      <dgm:spPr/>
      <dgm:t>
        <a:bodyPr/>
        <a:lstStyle/>
        <a:p>
          <a:endParaRPr lang="en-US"/>
        </a:p>
      </dgm:t>
    </dgm:pt>
    <dgm:pt modelId="{9CD451D4-E878-482F-9510-22BE0BB7C5B2}">
      <dgm:prSet phldrT="[Text]"/>
      <dgm:spPr/>
      <dgm:t>
        <a:bodyPr/>
        <a:lstStyle/>
        <a:p>
          <a:r>
            <a:rPr lang="en-US" dirty="0"/>
            <a:t> 2-year institutions</a:t>
          </a:r>
        </a:p>
      </dgm:t>
    </dgm:pt>
    <dgm:pt modelId="{7ADE6AE1-38E9-4BD2-B80A-695D59B4ACA8}" type="parTrans" cxnId="{1EC91720-8551-4ED2-8829-114F6C78C1CC}">
      <dgm:prSet/>
      <dgm:spPr/>
      <dgm:t>
        <a:bodyPr/>
        <a:lstStyle/>
        <a:p>
          <a:endParaRPr lang="en-US"/>
        </a:p>
      </dgm:t>
    </dgm:pt>
    <dgm:pt modelId="{48EE1381-88E6-40D3-A8A1-73B59E40E0D0}" type="sibTrans" cxnId="{1EC91720-8551-4ED2-8829-114F6C78C1CC}">
      <dgm:prSet/>
      <dgm:spPr/>
      <dgm:t>
        <a:bodyPr/>
        <a:lstStyle/>
        <a:p>
          <a:endParaRPr lang="en-US"/>
        </a:p>
      </dgm:t>
    </dgm:pt>
    <dgm:pt modelId="{326AA638-BCF7-426A-9DB1-9B675FCE9555}">
      <dgm:prSet phldrT="[Text]"/>
      <dgm:spPr/>
      <dgm:t>
        <a:bodyPr/>
        <a:lstStyle/>
        <a:p>
          <a:r>
            <a:rPr lang="en-US" dirty="0"/>
            <a:t>22</a:t>
          </a:r>
        </a:p>
      </dgm:t>
    </dgm:pt>
    <dgm:pt modelId="{46B5CF74-3290-4F98-9505-9F13CF3AE8F3}" type="parTrans" cxnId="{A3A85317-4FF1-4EE2-BCCE-0B33023F52E9}">
      <dgm:prSet/>
      <dgm:spPr/>
      <dgm:t>
        <a:bodyPr/>
        <a:lstStyle/>
        <a:p>
          <a:endParaRPr lang="en-US"/>
        </a:p>
      </dgm:t>
    </dgm:pt>
    <dgm:pt modelId="{D0392577-8EAA-494F-A1B2-15F1D895BBD7}" type="sibTrans" cxnId="{A3A85317-4FF1-4EE2-BCCE-0B33023F52E9}">
      <dgm:prSet/>
      <dgm:spPr/>
      <dgm:t>
        <a:bodyPr/>
        <a:lstStyle/>
        <a:p>
          <a:endParaRPr lang="en-US"/>
        </a:p>
      </dgm:t>
    </dgm:pt>
    <dgm:pt modelId="{480CACAE-4BC6-4FCA-BF51-9F32ECE772D0}">
      <dgm:prSet phldrT="[Text]"/>
      <dgm:spPr/>
      <dgm:t>
        <a:bodyPr/>
        <a:lstStyle/>
        <a:p>
          <a:r>
            <a:rPr lang="en-US" dirty="0"/>
            <a:t>0</a:t>
          </a:r>
        </a:p>
      </dgm:t>
    </dgm:pt>
    <dgm:pt modelId="{F4B97A73-020A-473D-A950-BDCCB874439C}" type="parTrans" cxnId="{7EE4880E-C444-4529-8721-9F63B99FFF59}">
      <dgm:prSet/>
      <dgm:spPr/>
      <dgm:t>
        <a:bodyPr/>
        <a:lstStyle/>
        <a:p>
          <a:endParaRPr lang="en-US"/>
        </a:p>
      </dgm:t>
    </dgm:pt>
    <dgm:pt modelId="{B1DB3922-AAB9-4B1F-8CC9-749B35A78ABC}" type="sibTrans" cxnId="{7EE4880E-C444-4529-8721-9F63B99FFF59}">
      <dgm:prSet/>
      <dgm:spPr/>
      <dgm:t>
        <a:bodyPr/>
        <a:lstStyle/>
        <a:p>
          <a:endParaRPr lang="en-US"/>
        </a:p>
      </dgm:t>
    </dgm:pt>
    <dgm:pt modelId="{99F882D3-EFA5-47B7-BBA8-4EF6E31E27F9}" type="pres">
      <dgm:prSet presAssocID="{2E68841C-346D-4757-A3EB-E5D03E020D9E}" presName="vert0" presStyleCnt="0">
        <dgm:presLayoutVars>
          <dgm:dir/>
          <dgm:animOne val="branch"/>
          <dgm:animLvl val="lvl"/>
        </dgm:presLayoutVars>
      </dgm:prSet>
      <dgm:spPr/>
    </dgm:pt>
    <dgm:pt modelId="{E624DAD8-905A-4EDF-9D90-CCDC4B40A904}" type="pres">
      <dgm:prSet presAssocID="{409CE896-0518-44D5-BEE3-A67741E4E33A}" presName="thickLine" presStyleLbl="alignNode1" presStyleIdx="0" presStyleCnt="1"/>
      <dgm:spPr/>
    </dgm:pt>
    <dgm:pt modelId="{06A3D711-1A5F-4F8E-A2BE-24ACABCBB1F4}" type="pres">
      <dgm:prSet presAssocID="{409CE896-0518-44D5-BEE3-A67741E4E33A}" presName="horz1" presStyleCnt="0"/>
      <dgm:spPr/>
    </dgm:pt>
    <dgm:pt modelId="{A6502E21-D020-4FD9-8396-C181B4245F9A}" type="pres">
      <dgm:prSet presAssocID="{409CE896-0518-44D5-BEE3-A67741E4E33A}" presName="tx1" presStyleLbl="revTx" presStyleIdx="0" presStyleCnt="5"/>
      <dgm:spPr/>
    </dgm:pt>
    <dgm:pt modelId="{5473FE87-F20C-48D1-8DB2-88BF9DB0CEC9}" type="pres">
      <dgm:prSet presAssocID="{409CE896-0518-44D5-BEE3-A67741E4E33A}" presName="vert1" presStyleCnt="0"/>
      <dgm:spPr/>
    </dgm:pt>
    <dgm:pt modelId="{4191A6FC-1AFE-408B-8910-DAA0D4DBF69E}" type="pres">
      <dgm:prSet presAssocID="{55640610-E22B-4B3B-8CAE-8B688D7E0B2A}" presName="vertSpace2a" presStyleCnt="0"/>
      <dgm:spPr/>
    </dgm:pt>
    <dgm:pt modelId="{6706F8BD-10F7-4CAF-AA94-61E952F63F9E}" type="pres">
      <dgm:prSet presAssocID="{55640610-E22B-4B3B-8CAE-8B688D7E0B2A}" presName="horz2" presStyleCnt="0"/>
      <dgm:spPr/>
    </dgm:pt>
    <dgm:pt modelId="{F25F673C-5408-4733-A386-6FB28ECFAF13}" type="pres">
      <dgm:prSet presAssocID="{55640610-E22B-4B3B-8CAE-8B688D7E0B2A}" presName="horzSpace2" presStyleCnt="0"/>
      <dgm:spPr/>
    </dgm:pt>
    <dgm:pt modelId="{A10F6440-B5A7-4E17-9DD5-33635C26E62E}" type="pres">
      <dgm:prSet presAssocID="{55640610-E22B-4B3B-8CAE-8B688D7E0B2A}" presName="tx2" presStyleLbl="revTx" presStyleIdx="1" presStyleCnt="5"/>
      <dgm:spPr/>
    </dgm:pt>
    <dgm:pt modelId="{F43C2C17-1C61-460D-90FB-8B3D84A3F481}" type="pres">
      <dgm:prSet presAssocID="{55640610-E22B-4B3B-8CAE-8B688D7E0B2A}" presName="vert2" presStyleCnt="0"/>
      <dgm:spPr/>
    </dgm:pt>
    <dgm:pt modelId="{C22A4F2B-4CBF-431A-AAC2-14014CAC7845}" type="pres">
      <dgm:prSet presAssocID="{326AA638-BCF7-426A-9DB1-9B675FCE9555}" presName="horz3" presStyleCnt="0"/>
      <dgm:spPr/>
    </dgm:pt>
    <dgm:pt modelId="{1694D0BE-A3ED-4395-9AA2-E4CE90FADD07}" type="pres">
      <dgm:prSet presAssocID="{326AA638-BCF7-426A-9DB1-9B675FCE9555}" presName="horzSpace3" presStyleCnt="0"/>
      <dgm:spPr/>
    </dgm:pt>
    <dgm:pt modelId="{7FB1E64F-306E-4A3A-BF07-9E2E4E96C97F}" type="pres">
      <dgm:prSet presAssocID="{326AA638-BCF7-426A-9DB1-9B675FCE9555}" presName="tx3" presStyleLbl="revTx" presStyleIdx="2" presStyleCnt="5"/>
      <dgm:spPr/>
    </dgm:pt>
    <dgm:pt modelId="{E993A8A8-5695-45F7-BDE2-D1318C32134B}" type="pres">
      <dgm:prSet presAssocID="{326AA638-BCF7-426A-9DB1-9B675FCE9555}" presName="vert3" presStyleCnt="0"/>
      <dgm:spPr/>
    </dgm:pt>
    <dgm:pt modelId="{7FA0590D-3D5B-4401-A80B-6E582AAA9AB0}" type="pres">
      <dgm:prSet presAssocID="{55640610-E22B-4B3B-8CAE-8B688D7E0B2A}" presName="thinLine2b" presStyleLbl="callout" presStyleIdx="0" presStyleCnt="2"/>
      <dgm:spPr/>
    </dgm:pt>
    <dgm:pt modelId="{ED9B612D-F9A3-43F6-A500-EBEEED835239}" type="pres">
      <dgm:prSet presAssocID="{55640610-E22B-4B3B-8CAE-8B688D7E0B2A}" presName="vertSpace2b" presStyleCnt="0"/>
      <dgm:spPr/>
    </dgm:pt>
    <dgm:pt modelId="{06F98BA7-2225-4F8F-9969-70BD7C60F45C}" type="pres">
      <dgm:prSet presAssocID="{9CD451D4-E878-482F-9510-22BE0BB7C5B2}" presName="horz2" presStyleCnt="0"/>
      <dgm:spPr/>
    </dgm:pt>
    <dgm:pt modelId="{E939B97E-DE19-49F2-8BE6-87349332656F}" type="pres">
      <dgm:prSet presAssocID="{9CD451D4-E878-482F-9510-22BE0BB7C5B2}" presName="horzSpace2" presStyleCnt="0"/>
      <dgm:spPr/>
    </dgm:pt>
    <dgm:pt modelId="{C4FF964B-23AA-49E8-A7AD-F09AD1865EE8}" type="pres">
      <dgm:prSet presAssocID="{9CD451D4-E878-482F-9510-22BE0BB7C5B2}" presName="tx2" presStyleLbl="revTx" presStyleIdx="3" presStyleCnt="5"/>
      <dgm:spPr/>
    </dgm:pt>
    <dgm:pt modelId="{07EEF0D7-D634-4F8C-8C88-A24A80808886}" type="pres">
      <dgm:prSet presAssocID="{9CD451D4-E878-482F-9510-22BE0BB7C5B2}" presName="vert2" presStyleCnt="0"/>
      <dgm:spPr/>
    </dgm:pt>
    <dgm:pt modelId="{86C2E9F0-CB59-45A9-BA00-940DD4430549}" type="pres">
      <dgm:prSet presAssocID="{480CACAE-4BC6-4FCA-BF51-9F32ECE772D0}" presName="horz3" presStyleCnt="0"/>
      <dgm:spPr/>
    </dgm:pt>
    <dgm:pt modelId="{FAB0E24F-891D-428F-AC38-E79A8491D73A}" type="pres">
      <dgm:prSet presAssocID="{480CACAE-4BC6-4FCA-BF51-9F32ECE772D0}" presName="horzSpace3" presStyleCnt="0"/>
      <dgm:spPr/>
    </dgm:pt>
    <dgm:pt modelId="{8EB50A06-184F-481B-89C9-424039B664BC}" type="pres">
      <dgm:prSet presAssocID="{480CACAE-4BC6-4FCA-BF51-9F32ECE772D0}" presName="tx3" presStyleLbl="revTx" presStyleIdx="4" presStyleCnt="5"/>
      <dgm:spPr/>
    </dgm:pt>
    <dgm:pt modelId="{509CE4BF-6222-436E-A3EB-016219704572}" type="pres">
      <dgm:prSet presAssocID="{480CACAE-4BC6-4FCA-BF51-9F32ECE772D0}" presName="vert3" presStyleCnt="0"/>
      <dgm:spPr/>
    </dgm:pt>
    <dgm:pt modelId="{230E6B19-1483-43D6-A73C-BF2F0933709C}" type="pres">
      <dgm:prSet presAssocID="{9CD451D4-E878-482F-9510-22BE0BB7C5B2}" presName="thinLine2b" presStyleLbl="callout" presStyleIdx="1" presStyleCnt="2"/>
      <dgm:spPr/>
    </dgm:pt>
    <dgm:pt modelId="{B8A0820C-DFBB-492E-8289-E14C10182ECF}" type="pres">
      <dgm:prSet presAssocID="{9CD451D4-E878-482F-9510-22BE0BB7C5B2}" presName="vertSpace2b" presStyleCnt="0"/>
      <dgm:spPr/>
    </dgm:pt>
  </dgm:ptLst>
  <dgm:cxnLst>
    <dgm:cxn modelId="{E7C8F009-63FE-4848-9776-0FADE9305758}" type="presOf" srcId="{2E68841C-346D-4757-A3EB-E5D03E020D9E}" destId="{99F882D3-EFA5-47B7-BBA8-4EF6E31E27F9}" srcOrd="0" destOrd="0" presId="urn:microsoft.com/office/officeart/2008/layout/LinedList"/>
    <dgm:cxn modelId="{7EE4880E-C444-4529-8721-9F63B99FFF59}" srcId="{9CD451D4-E878-482F-9510-22BE0BB7C5B2}" destId="{480CACAE-4BC6-4FCA-BF51-9F32ECE772D0}" srcOrd="0" destOrd="0" parTransId="{F4B97A73-020A-473D-A950-BDCCB874439C}" sibTransId="{B1DB3922-AAB9-4B1F-8CC9-749B35A78ABC}"/>
    <dgm:cxn modelId="{A3A85317-4FF1-4EE2-BCCE-0B33023F52E9}" srcId="{55640610-E22B-4B3B-8CAE-8B688D7E0B2A}" destId="{326AA638-BCF7-426A-9DB1-9B675FCE9555}" srcOrd="0" destOrd="0" parTransId="{46B5CF74-3290-4F98-9505-9F13CF3AE8F3}" sibTransId="{D0392577-8EAA-494F-A1B2-15F1D895BBD7}"/>
    <dgm:cxn modelId="{1EC91720-8551-4ED2-8829-114F6C78C1CC}" srcId="{409CE896-0518-44D5-BEE3-A67741E4E33A}" destId="{9CD451D4-E878-482F-9510-22BE0BB7C5B2}" srcOrd="1" destOrd="0" parTransId="{7ADE6AE1-38E9-4BD2-B80A-695D59B4ACA8}" sibTransId="{48EE1381-88E6-40D3-A8A1-73B59E40E0D0}"/>
    <dgm:cxn modelId="{291BA626-24E2-43B0-860A-262BF3C3DA37}" type="presOf" srcId="{326AA638-BCF7-426A-9DB1-9B675FCE9555}" destId="{7FB1E64F-306E-4A3A-BF07-9E2E4E96C97F}" srcOrd="0" destOrd="0" presId="urn:microsoft.com/office/officeart/2008/layout/LinedList"/>
    <dgm:cxn modelId="{CA532032-ED4F-4695-B09B-7B69BFCE30E8}" type="presOf" srcId="{55640610-E22B-4B3B-8CAE-8B688D7E0B2A}" destId="{A10F6440-B5A7-4E17-9DD5-33635C26E62E}" srcOrd="0" destOrd="0" presId="urn:microsoft.com/office/officeart/2008/layout/LinedList"/>
    <dgm:cxn modelId="{A3806364-16FF-4973-B51D-6ED328C45BA0}" srcId="{409CE896-0518-44D5-BEE3-A67741E4E33A}" destId="{55640610-E22B-4B3B-8CAE-8B688D7E0B2A}" srcOrd="0" destOrd="0" parTransId="{0B345555-83A8-4187-ABC3-2E88544F40D1}" sibTransId="{5EAE0E25-407C-4B92-8AC6-8A333D69482D}"/>
    <dgm:cxn modelId="{4234F19E-3590-4EDE-B326-9D8C326CD0DA}" type="presOf" srcId="{409CE896-0518-44D5-BEE3-A67741E4E33A}" destId="{A6502E21-D020-4FD9-8396-C181B4245F9A}" srcOrd="0" destOrd="0" presId="urn:microsoft.com/office/officeart/2008/layout/LinedList"/>
    <dgm:cxn modelId="{1FB51BAC-349A-4170-BEDF-10D2259C56C5}" type="presOf" srcId="{480CACAE-4BC6-4FCA-BF51-9F32ECE772D0}" destId="{8EB50A06-184F-481B-89C9-424039B664BC}" srcOrd="0" destOrd="0" presId="urn:microsoft.com/office/officeart/2008/layout/LinedList"/>
    <dgm:cxn modelId="{53E7D9CE-8F81-4C94-9DE0-23DE255877C9}" type="presOf" srcId="{9CD451D4-E878-482F-9510-22BE0BB7C5B2}" destId="{C4FF964B-23AA-49E8-A7AD-F09AD1865EE8}" srcOrd="0" destOrd="0" presId="urn:microsoft.com/office/officeart/2008/layout/LinedList"/>
    <dgm:cxn modelId="{9D1AA1E6-A35F-40D1-98A6-4A4F1C75DF05}" srcId="{2E68841C-346D-4757-A3EB-E5D03E020D9E}" destId="{409CE896-0518-44D5-BEE3-A67741E4E33A}" srcOrd="0" destOrd="0" parTransId="{324076E8-29BC-4004-AD5B-4B854BBF8824}" sibTransId="{F4BCECE8-5676-43D0-AB8D-597BF03706F9}"/>
    <dgm:cxn modelId="{7EBA51E6-7E95-4C56-973E-24D817160E54}" type="presParOf" srcId="{99F882D3-EFA5-47B7-BBA8-4EF6E31E27F9}" destId="{E624DAD8-905A-4EDF-9D90-CCDC4B40A904}" srcOrd="0" destOrd="0" presId="urn:microsoft.com/office/officeart/2008/layout/LinedList"/>
    <dgm:cxn modelId="{D91ACB61-B16D-4304-A722-910549979DC0}" type="presParOf" srcId="{99F882D3-EFA5-47B7-BBA8-4EF6E31E27F9}" destId="{06A3D711-1A5F-4F8E-A2BE-24ACABCBB1F4}" srcOrd="1" destOrd="0" presId="urn:microsoft.com/office/officeart/2008/layout/LinedList"/>
    <dgm:cxn modelId="{0508F1E2-AF18-487C-92FD-3F1F738065F8}" type="presParOf" srcId="{06A3D711-1A5F-4F8E-A2BE-24ACABCBB1F4}" destId="{A6502E21-D020-4FD9-8396-C181B4245F9A}" srcOrd="0" destOrd="0" presId="urn:microsoft.com/office/officeart/2008/layout/LinedList"/>
    <dgm:cxn modelId="{EF66AC7B-8E13-44D4-9B4F-D7EC57E2C542}" type="presParOf" srcId="{06A3D711-1A5F-4F8E-A2BE-24ACABCBB1F4}" destId="{5473FE87-F20C-48D1-8DB2-88BF9DB0CEC9}" srcOrd="1" destOrd="0" presId="urn:microsoft.com/office/officeart/2008/layout/LinedList"/>
    <dgm:cxn modelId="{981C0953-23C2-49E9-8605-64EE692417CC}" type="presParOf" srcId="{5473FE87-F20C-48D1-8DB2-88BF9DB0CEC9}" destId="{4191A6FC-1AFE-408B-8910-DAA0D4DBF69E}" srcOrd="0" destOrd="0" presId="urn:microsoft.com/office/officeart/2008/layout/LinedList"/>
    <dgm:cxn modelId="{0D70D7ED-85C0-4B15-B429-C45EF04F151F}" type="presParOf" srcId="{5473FE87-F20C-48D1-8DB2-88BF9DB0CEC9}" destId="{6706F8BD-10F7-4CAF-AA94-61E952F63F9E}" srcOrd="1" destOrd="0" presId="urn:microsoft.com/office/officeart/2008/layout/LinedList"/>
    <dgm:cxn modelId="{77A9805C-33CE-4B59-9C91-E1205538B807}" type="presParOf" srcId="{6706F8BD-10F7-4CAF-AA94-61E952F63F9E}" destId="{F25F673C-5408-4733-A386-6FB28ECFAF13}" srcOrd="0" destOrd="0" presId="urn:microsoft.com/office/officeart/2008/layout/LinedList"/>
    <dgm:cxn modelId="{831802CE-F22F-436D-9768-DFD6ED5C815E}" type="presParOf" srcId="{6706F8BD-10F7-4CAF-AA94-61E952F63F9E}" destId="{A10F6440-B5A7-4E17-9DD5-33635C26E62E}" srcOrd="1" destOrd="0" presId="urn:microsoft.com/office/officeart/2008/layout/LinedList"/>
    <dgm:cxn modelId="{0511A940-E35B-4F8B-B98E-2745D96DF80F}" type="presParOf" srcId="{6706F8BD-10F7-4CAF-AA94-61E952F63F9E}" destId="{F43C2C17-1C61-460D-90FB-8B3D84A3F481}" srcOrd="2" destOrd="0" presId="urn:microsoft.com/office/officeart/2008/layout/LinedList"/>
    <dgm:cxn modelId="{3DE175B8-1FDB-4864-B810-80E4443A41DD}" type="presParOf" srcId="{F43C2C17-1C61-460D-90FB-8B3D84A3F481}" destId="{C22A4F2B-4CBF-431A-AAC2-14014CAC7845}" srcOrd="0" destOrd="0" presId="urn:microsoft.com/office/officeart/2008/layout/LinedList"/>
    <dgm:cxn modelId="{0A72B88F-65A9-4260-8171-E7563D2AFB6D}" type="presParOf" srcId="{C22A4F2B-4CBF-431A-AAC2-14014CAC7845}" destId="{1694D0BE-A3ED-4395-9AA2-E4CE90FADD07}" srcOrd="0" destOrd="0" presId="urn:microsoft.com/office/officeart/2008/layout/LinedList"/>
    <dgm:cxn modelId="{5B6EFE2C-FE5F-42A1-A03B-ED1576BA8A1F}" type="presParOf" srcId="{C22A4F2B-4CBF-431A-AAC2-14014CAC7845}" destId="{7FB1E64F-306E-4A3A-BF07-9E2E4E96C97F}" srcOrd="1" destOrd="0" presId="urn:microsoft.com/office/officeart/2008/layout/LinedList"/>
    <dgm:cxn modelId="{FDEDD900-9691-4F9D-AD39-9F89FB132C66}" type="presParOf" srcId="{C22A4F2B-4CBF-431A-AAC2-14014CAC7845}" destId="{E993A8A8-5695-45F7-BDE2-D1318C32134B}" srcOrd="2" destOrd="0" presId="urn:microsoft.com/office/officeart/2008/layout/LinedList"/>
    <dgm:cxn modelId="{E2CFC996-BCCA-40AB-BBEC-B9397BE71E0A}" type="presParOf" srcId="{5473FE87-F20C-48D1-8DB2-88BF9DB0CEC9}" destId="{7FA0590D-3D5B-4401-A80B-6E582AAA9AB0}" srcOrd="2" destOrd="0" presId="urn:microsoft.com/office/officeart/2008/layout/LinedList"/>
    <dgm:cxn modelId="{F5D79A64-E1D9-4297-A51D-71F5C320665F}" type="presParOf" srcId="{5473FE87-F20C-48D1-8DB2-88BF9DB0CEC9}" destId="{ED9B612D-F9A3-43F6-A500-EBEEED835239}" srcOrd="3" destOrd="0" presId="urn:microsoft.com/office/officeart/2008/layout/LinedList"/>
    <dgm:cxn modelId="{CCF4583B-B579-495A-9727-706D34873984}" type="presParOf" srcId="{5473FE87-F20C-48D1-8DB2-88BF9DB0CEC9}" destId="{06F98BA7-2225-4F8F-9969-70BD7C60F45C}" srcOrd="4" destOrd="0" presId="urn:microsoft.com/office/officeart/2008/layout/LinedList"/>
    <dgm:cxn modelId="{82725245-9E6A-467F-8414-6AB76A65DCD2}" type="presParOf" srcId="{06F98BA7-2225-4F8F-9969-70BD7C60F45C}" destId="{E939B97E-DE19-49F2-8BE6-87349332656F}" srcOrd="0" destOrd="0" presId="urn:microsoft.com/office/officeart/2008/layout/LinedList"/>
    <dgm:cxn modelId="{93CC9861-B22D-4AE9-BDC1-8A103248DCDA}" type="presParOf" srcId="{06F98BA7-2225-4F8F-9969-70BD7C60F45C}" destId="{C4FF964B-23AA-49E8-A7AD-F09AD1865EE8}" srcOrd="1" destOrd="0" presId="urn:microsoft.com/office/officeart/2008/layout/LinedList"/>
    <dgm:cxn modelId="{182EE2AE-93B4-41A2-9916-E59F525F8E28}" type="presParOf" srcId="{06F98BA7-2225-4F8F-9969-70BD7C60F45C}" destId="{07EEF0D7-D634-4F8C-8C88-A24A80808886}" srcOrd="2" destOrd="0" presId="urn:microsoft.com/office/officeart/2008/layout/LinedList"/>
    <dgm:cxn modelId="{93050CA9-CCE2-4BDA-AA5A-2854C5D7E9D1}" type="presParOf" srcId="{07EEF0D7-D634-4F8C-8C88-A24A80808886}" destId="{86C2E9F0-CB59-45A9-BA00-940DD4430549}" srcOrd="0" destOrd="0" presId="urn:microsoft.com/office/officeart/2008/layout/LinedList"/>
    <dgm:cxn modelId="{B28C1321-DC1E-4032-93A0-EE63C904FD65}" type="presParOf" srcId="{86C2E9F0-CB59-45A9-BA00-940DD4430549}" destId="{FAB0E24F-891D-428F-AC38-E79A8491D73A}" srcOrd="0" destOrd="0" presId="urn:microsoft.com/office/officeart/2008/layout/LinedList"/>
    <dgm:cxn modelId="{6644DE75-FB78-4615-98B6-A758ACE8C35F}" type="presParOf" srcId="{86C2E9F0-CB59-45A9-BA00-940DD4430549}" destId="{8EB50A06-184F-481B-89C9-424039B664BC}" srcOrd="1" destOrd="0" presId="urn:microsoft.com/office/officeart/2008/layout/LinedList"/>
    <dgm:cxn modelId="{95696922-070A-4687-9840-A8FA2AB3A70B}" type="presParOf" srcId="{86C2E9F0-CB59-45A9-BA00-940DD4430549}" destId="{509CE4BF-6222-436E-A3EB-016219704572}" srcOrd="2" destOrd="0" presId="urn:microsoft.com/office/officeart/2008/layout/LinedList"/>
    <dgm:cxn modelId="{6BB6D947-E897-42C9-B2BE-9C17B782DC9A}" type="presParOf" srcId="{5473FE87-F20C-48D1-8DB2-88BF9DB0CEC9}" destId="{230E6B19-1483-43D6-A73C-BF2F0933709C}" srcOrd="5" destOrd="0" presId="urn:microsoft.com/office/officeart/2008/layout/LinedList"/>
    <dgm:cxn modelId="{0CB9697F-C8FF-4D12-A50C-59EB72A2B5F2}" type="presParOf" srcId="{5473FE87-F20C-48D1-8DB2-88BF9DB0CEC9}" destId="{B8A0820C-DFBB-492E-8289-E14C10182ECF}" srcOrd="6"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E68841C-346D-4757-A3EB-E5D03E020D9E}" type="doc">
      <dgm:prSet loTypeId="urn:microsoft.com/office/officeart/2008/layout/LinedList" loCatId="list" qsTypeId="urn:microsoft.com/office/officeart/2005/8/quickstyle/simple1" qsCatId="simple" csTypeId="urn:microsoft.com/office/officeart/2005/8/colors/accent1_1" csCatId="accent1" phldr="1"/>
      <dgm:spPr/>
      <dgm:t>
        <a:bodyPr/>
        <a:lstStyle/>
        <a:p>
          <a:endParaRPr lang="en-US"/>
        </a:p>
      </dgm:t>
    </dgm:pt>
    <dgm:pt modelId="{409CE896-0518-44D5-BEE3-A67741E4E33A}">
      <dgm:prSet phldrT="[Text]"/>
      <dgm:spPr/>
      <dgm:t>
        <a:bodyPr/>
        <a:lstStyle/>
        <a:p>
          <a:r>
            <a:rPr lang="en-US" dirty="0"/>
            <a:t>Public HBCUs</a:t>
          </a:r>
        </a:p>
      </dgm:t>
    </dgm:pt>
    <dgm:pt modelId="{324076E8-29BC-4004-AD5B-4B854BBF8824}" type="parTrans" cxnId="{9D1AA1E6-A35F-40D1-98A6-4A4F1C75DF05}">
      <dgm:prSet/>
      <dgm:spPr/>
      <dgm:t>
        <a:bodyPr/>
        <a:lstStyle/>
        <a:p>
          <a:endParaRPr lang="en-US"/>
        </a:p>
      </dgm:t>
    </dgm:pt>
    <dgm:pt modelId="{F4BCECE8-5676-43D0-AB8D-597BF03706F9}" type="sibTrans" cxnId="{9D1AA1E6-A35F-40D1-98A6-4A4F1C75DF05}">
      <dgm:prSet/>
      <dgm:spPr/>
      <dgm:t>
        <a:bodyPr/>
        <a:lstStyle/>
        <a:p>
          <a:endParaRPr lang="en-US"/>
        </a:p>
      </dgm:t>
    </dgm:pt>
    <dgm:pt modelId="{55640610-E22B-4B3B-8CAE-8B688D7E0B2A}">
      <dgm:prSet phldrT="[Text]"/>
      <dgm:spPr/>
      <dgm:t>
        <a:bodyPr/>
        <a:lstStyle/>
        <a:p>
          <a:r>
            <a:rPr lang="en-US" dirty="0"/>
            <a:t>4-year institutions</a:t>
          </a:r>
        </a:p>
      </dgm:t>
    </dgm:pt>
    <dgm:pt modelId="{0B345555-83A8-4187-ABC3-2E88544F40D1}" type="parTrans" cxnId="{A3806364-16FF-4973-B51D-6ED328C45BA0}">
      <dgm:prSet/>
      <dgm:spPr/>
      <dgm:t>
        <a:bodyPr/>
        <a:lstStyle/>
        <a:p>
          <a:endParaRPr lang="en-US"/>
        </a:p>
      </dgm:t>
    </dgm:pt>
    <dgm:pt modelId="{5EAE0E25-407C-4B92-8AC6-8A333D69482D}" type="sibTrans" cxnId="{A3806364-16FF-4973-B51D-6ED328C45BA0}">
      <dgm:prSet/>
      <dgm:spPr/>
      <dgm:t>
        <a:bodyPr/>
        <a:lstStyle/>
        <a:p>
          <a:endParaRPr lang="en-US"/>
        </a:p>
      </dgm:t>
    </dgm:pt>
    <dgm:pt modelId="{9CD451D4-E878-482F-9510-22BE0BB7C5B2}">
      <dgm:prSet phldrT="[Text]"/>
      <dgm:spPr/>
      <dgm:t>
        <a:bodyPr/>
        <a:lstStyle/>
        <a:p>
          <a:r>
            <a:rPr lang="en-US" dirty="0"/>
            <a:t> 2-year institutions</a:t>
          </a:r>
        </a:p>
      </dgm:t>
    </dgm:pt>
    <dgm:pt modelId="{7ADE6AE1-38E9-4BD2-B80A-695D59B4ACA8}" type="parTrans" cxnId="{1EC91720-8551-4ED2-8829-114F6C78C1CC}">
      <dgm:prSet/>
      <dgm:spPr/>
      <dgm:t>
        <a:bodyPr/>
        <a:lstStyle/>
        <a:p>
          <a:endParaRPr lang="en-US"/>
        </a:p>
      </dgm:t>
    </dgm:pt>
    <dgm:pt modelId="{48EE1381-88E6-40D3-A8A1-73B59E40E0D0}" type="sibTrans" cxnId="{1EC91720-8551-4ED2-8829-114F6C78C1CC}">
      <dgm:prSet/>
      <dgm:spPr/>
      <dgm:t>
        <a:bodyPr/>
        <a:lstStyle/>
        <a:p>
          <a:endParaRPr lang="en-US"/>
        </a:p>
      </dgm:t>
    </dgm:pt>
    <dgm:pt modelId="{326AA638-BCF7-426A-9DB1-9B675FCE9555}">
      <dgm:prSet phldrT="[Text]"/>
      <dgm:spPr/>
      <dgm:t>
        <a:bodyPr/>
        <a:lstStyle/>
        <a:p>
          <a:r>
            <a:rPr lang="en-US" dirty="0"/>
            <a:t>40</a:t>
          </a:r>
        </a:p>
      </dgm:t>
    </dgm:pt>
    <dgm:pt modelId="{46B5CF74-3290-4F98-9505-9F13CF3AE8F3}" type="parTrans" cxnId="{A3A85317-4FF1-4EE2-BCCE-0B33023F52E9}">
      <dgm:prSet/>
      <dgm:spPr/>
      <dgm:t>
        <a:bodyPr/>
        <a:lstStyle/>
        <a:p>
          <a:endParaRPr lang="en-US"/>
        </a:p>
      </dgm:t>
    </dgm:pt>
    <dgm:pt modelId="{D0392577-8EAA-494F-A1B2-15F1D895BBD7}" type="sibTrans" cxnId="{A3A85317-4FF1-4EE2-BCCE-0B33023F52E9}">
      <dgm:prSet/>
      <dgm:spPr/>
      <dgm:t>
        <a:bodyPr/>
        <a:lstStyle/>
        <a:p>
          <a:endParaRPr lang="en-US"/>
        </a:p>
      </dgm:t>
    </dgm:pt>
    <dgm:pt modelId="{480CACAE-4BC6-4FCA-BF51-9F32ECE772D0}">
      <dgm:prSet phldrT="[Text]"/>
      <dgm:spPr/>
      <dgm:t>
        <a:bodyPr/>
        <a:lstStyle/>
        <a:p>
          <a:r>
            <a:rPr lang="en-US" dirty="0"/>
            <a:t>11</a:t>
          </a:r>
        </a:p>
      </dgm:t>
    </dgm:pt>
    <dgm:pt modelId="{F4B97A73-020A-473D-A950-BDCCB874439C}" type="parTrans" cxnId="{7EE4880E-C444-4529-8721-9F63B99FFF59}">
      <dgm:prSet/>
      <dgm:spPr/>
      <dgm:t>
        <a:bodyPr/>
        <a:lstStyle/>
        <a:p>
          <a:endParaRPr lang="en-US"/>
        </a:p>
      </dgm:t>
    </dgm:pt>
    <dgm:pt modelId="{B1DB3922-AAB9-4B1F-8CC9-749B35A78ABC}" type="sibTrans" cxnId="{7EE4880E-C444-4529-8721-9F63B99FFF59}">
      <dgm:prSet/>
      <dgm:spPr/>
      <dgm:t>
        <a:bodyPr/>
        <a:lstStyle/>
        <a:p>
          <a:endParaRPr lang="en-US"/>
        </a:p>
      </dgm:t>
    </dgm:pt>
    <dgm:pt modelId="{99F882D3-EFA5-47B7-BBA8-4EF6E31E27F9}" type="pres">
      <dgm:prSet presAssocID="{2E68841C-346D-4757-A3EB-E5D03E020D9E}" presName="vert0" presStyleCnt="0">
        <dgm:presLayoutVars>
          <dgm:dir/>
          <dgm:animOne val="branch"/>
          <dgm:animLvl val="lvl"/>
        </dgm:presLayoutVars>
      </dgm:prSet>
      <dgm:spPr/>
    </dgm:pt>
    <dgm:pt modelId="{E624DAD8-905A-4EDF-9D90-CCDC4B40A904}" type="pres">
      <dgm:prSet presAssocID="{409CE896-0518-44D5-BEE3-A67741E4E33A}" presName="thickLine" presStyleLbl="alignNode1" presStyleIdx="0" presStyleCnt="1"/>
      <dgm:spPr/>
    </dgm:pt>
    <dgm:pt modelId="{06A3D711-1A5F-4F8E-A2BE-24ACABCBB1F4}" type="pres">
      <dgm:prSet presAssocID="{409CE896-0518-44D5-BEE3-A67741E4E33A}" presName="horz1" presStyleCnt="0"/>
      <dgm:spPr/>
    </dgm:pt>
    <dgm:pt modelId="{A6502E21-D020-4FD9-8396-C181B4245F9A}" type="pres">
      <dgm:prSet presAssocID="{409CE896-0518-44D5-BEE3-A67741E4E33A}" presName="tx1" presStyleLbl="revTx" presStyleIdx="0" presStyleCnt="5"/>
      <dgm:spPr/>
    </dgm:pt>
    <dgm:pt modelId="{5473FE87-F20C-48D1-8DB2-88BF9DB0CEC9}" type="pres">
      <dgm:prSet presAssocID="{409CE896-0518-44D5-BEE3-A67741E4E33A}" presName="vert1" presStyleCnt="0"/>
      <dgm:spPr/>
    </dgm:pt>
    <dgm:pt modelId="{4191A6FC-1AFE-408B-8910-DAA0D4DBF69E}" type="pres">
      <dgm:prSet presAssocID="{55640610-E22B-4B3B-8CAE-8B688D7E0B2A}" presName="vertSpace2a" presStyleCnt="0"/>
      <dgm:spPr/>
    </dgm:pt>
    <dgm:pt modelId="{6706F8BD-10F7-4CAF-AA94-61E952F63F9E}" type="pres">
      <dgm:prSet presAssocID="{55640610-E22B-4B3B-8CAE-8B688D7E0B2A}" presName="horz2" presStyleCnt="0"/>
      <dgm:spPr/>
    </dgm:pt>
    <dgm:pt modelId="{F25F673C-5408-4733-A386-6FB28ECFAF13}" type="pres">
      <dgm:prSet presAssocID="{55640610-E22B-4B3B-8CAE-8B688D7E0B2A}" presName="horzSpace2" presStyleCnt="0"/>
      <dgm:spPr/>
    </dgm:pt>
    <dgm:pt modelId="{A10F6440-B5A7-4E17-9DD5-33635C26E62E}" type="pres">
      <dgm:prSet presAssocID="{55640610-E22B-4B3B-8CAE-8B688D7E0B2A}" presName="tx2" presStyleLbl="revTx" presStyleIdx="1" presStyleCnt="5"/>
      <dgm:spPr/>
    </dgm:pt>
    <dgm:pt modelId="{F43C2C17-1C61-460D-90FB-8B3D84A3F481}" type="pres">
      <dgm:prSet presAssocID="{55640610-E22B-4B3B-8CAE-8B688D7E0B2A}" presName="vert2" presStyleCnt="0"/>
      <dgm:spPr/>
    </dgm:pt>
    <dgm:pt modelId="{C22A4F2B-4CBF-431A-AAC2-14014CAC7845}" type="pres">
      <dgm:prSet presAssocID="{326AA638-BCF7-426A-9DB1-9B675FCE9555}" presName="horz3" presStyleCnt="0"/>
      <dgm:spPr/>
    </dgm:pt>
    <dgm:pt modelId="{1694D0BE-A3ED-4395-9AA2-E4CE90FADD07}" type="pres">
      <dgm:prSet presAssocID="{326AA638-BCF7-426A-9DB1-9B675FCE9555}" presName="horzSpace3" presStyleCnt="0"/>
      <dgm:spPr/>
    </dgm:pt>
    <dgm:pt modelId="{7FB1E64F-306E-4A3A-BF07-9E2E4E96C97F}" type="pres">
      <dgm:prSet presAssocID="{326AA638-BCF7-426A-9DB1-9B675FCE9555}" presName="tx3" presStyleLbl="revTx" presStyleIdx="2" presStyleCnt="5"/>
      <dgm:spPr/>
    </dgm:pt>
    <dgm:pt modelId="{E993A8A8-5695-45F7-BDE2-D1318C32134B}" type="pres">
      <dgm:prSet presAssocID="{326AA638-BCF7-426A-9DB1-9B675FCE9555}" presName="vert3" presStyleCnt="0"/>
      <dgm:spPr/>
    </dgm:pt>
    <dgm:pt modelId="{7FA0590D-3D5B-4401-A80B-6E582AAA9AB0}" type="pres">
      <dgm:prSet presAssocID="{55640610-E22B-4B3B-8CAE-8B688D7E0B2A}" presName="thinLine2b" presStyleLbl="callout" presStyleIdx="0" presStyleCnt="2"/>
      <dgm:spPr/>
    </dgm:pt>
    <dgm:pt modelId="{ED9B612D-F9A3-43F6-A500-EBEEED835239}" type="pres">
      <dgm:prSet presAssocID="{55640610-E22B-4B3B-8CAE-8B688D7E0B2A}" presName="vertSpace2b" presStyleCnt="0"/>
      <dgm:spPr/>
    </dgm:pt>
    <dgm:pt modelId="{06F98BA7-2225-4F8F-9969-70BD7C60F45C}" type="pres">
      <dgm:prSet presAssocID="{9CD451D4-E878-482F-9510-22BE0BB7C5B2}" presName="horz2" presStyleCnt="0"/>
      <dgm:spPr/>
    </dgm:pt>
    <dgm:pt modelId="{E939B97E-DE19-49F2-8BE6-87349332656F}" type="pres">
      <dgm:prSet presAssocID="{9CD451D4-E878-482F-9510-22BE0BB7C5B2}" presName="horzSpace2" presStyleCnt="0"/>
      <dgm:spPr/>
    </dgm:pt>
    <dgm:pt modelId="{C4FF964B-23AA-49E8-A7AD-F09AD1865EE8}" type="pres">
      <dgm:prSet presAssocID="{9CD451D4-E878-482F-9510-22BE0BB7C5B2}" presName="tx2" presStyleLbl="revTx" presStyleIdx="3" presStyleCnt="5"/>
      <dgm:spPr/>
    </dgm:pt>
    <dgm:pt modelId="{07EEF0D7-D634-4F8C-8C88-A24A80808886}" type="pres">
      <dgm:prSet presAssocID="{9CD451D4-E878-482F-9510-22BE0BB7C5B2}" presName="vert2" presStyleCnt="0"/>
      <dgm:spPr/>
    </dgm:pt>
    <dgm:pt modelId="{86C2E9F0-CB59-45A9-BA00-940DD4430549}" type="pres">
      <dgm:prSet presAssocID="{480CACAE-4BC6-4FCA-BF51-9F32ECE772D0}" presName="horz3" presStyleCnt="0"/>
      <dgm:spPr/>
    </dgm:pt>
    <dgm:pt modelId="{FAB0E24F-891D-428F-AC38-E79A8491D73A}" type="pres">
      <dgm:prSet presAssocID="{480CACAE-4BC6-4FCA-BF51-9F32ECE772D0}" presName="horzSpace3" presStyleCnt="0"/>
      <dgm:spPr/>
    </dgm:pt>
    <dgm:pt modelId="{8EB50A06-184F-481B-89C9-424039B664BC}" type="pres">
      <dgm:prSet presAssocID="{480CACAE-4BC6-4FCA-BF51-9F32ECE772D0}" presName="tx3" presStyleLbl="revTx" presStyleIdx="4" presStyleCnt="5"/>
      <dgm:spPr/>
    </dgm:pt>
    <dgm:pt modelId="{509CE4BF-6222-436E-A3EB-016219704572}" type="pres">
      <dgm:prSet presAssocID="{480CACAE-4BC6-4FCA-BF51-9F32ECE772D0}" presName="vert3" presStyleCnt="0"/>
      <dgm:spPr/>
    </dgm:pt>
    <dgm:pt modelId="{230E6B19-1483-43D6-A73C-BF2F0933709C}" type="pres">
      <dgm:prSet presAssocID="{9CD451D4-E878-482F-9510-22BE0BB7C5B2}" presName="thinLine2b" presStyleLbl="callout" presStyleIdx="1" presStyleCnt="2"/>
      <dgm:spPr/>
    </dgm:pt>
    <dgm:pt modelId="{B8A0820C-DFBB-492E-8289-E14C10182ECF}" type="pres">
      <dgm:prSet presAssocID="{9CD451D4-E878-482F-9510-22BE0BB7C5B2}" presName="vertSpace2b" presStyleCnt="0"/>
      <dgm:spPr/>
    </dgm:pt>
  </dgm:ptLst>
  <dgm:cxnLst>
    <dgm:cxn modelId="{E7C8F009-63FE-4848-9776-0FADE9305758}" type="presOf" srcId="{2E68841C-346D-4757-A3EB-E5D03E020D9E}" destId="{99F882D3-EFA5-47B7-BBA8-4EF6E31E27F9}" srcOrd="0" destOrd="0" presId="urn:microsoft.com/office/officeart/2008/layout/LinedList"/>
    <dgm:cxn modelId="{7EE4880E-C444-4529-8721-9F63B99FFF59}" srcId="{9CD451D4-E878-482F-9510-22BE0BB7C5B2}" destId="{480CACAE-4BC6-4FCA-BF51-9F32ECE772D0}" srcOrd="0" destOrd="0" parTransId="{F4B97A73-020A-473D-A950-BDCCB874439C}" sibTransId="{B1DB3922-AAB9-4B1F-8CC9-749B35A78ABC}"/>
    <dgm:cxn modelId="{A3A85317-4FF1-4EE2-BCCE-0B33023F52E9}" srcId="{55640610-E22B-4B3B-8CAE-8B688D7E0B2A}" destId="{326AA638-BCF7-426A-9DB1-9B675FCE9555}" srcOrd="0" destOrd="0" parTransId="{46B5CF74-3290-4F98-9505-9F13CF3AE8F3}" sibTransId="{D0392577-8EAA-494F-A1B2-15F1D895BBD7}"/>
    <dgm:cxn modelId="{1EC91720-8551-4ED2-8829-114F6C78C1CC}" srcId="{409CE896-0518-44D5-BEE3-A67741E4E33A}" destId="{9CD451D4-E878-482F-9510-22BE0BB7C5B2}" srcOrd="1" destOrd="0" parTransId="{7ADE6AE1-38E9-4BD2-B80A-695D59B4ACA8}" sibTransId="{48EE1381-88E6-40D3-A8A1-73B59E40E0D0}"/>
    <dgm:cxn modelId="{291BA626-24E2-43B0-860A-262BF3C3DA37}" type="presOf" srcId="{326AA638-BCF7-426A-9DB1-9B675FCE9555}" destId="{7FB1E64F-306E-4A3A-BF07-9E2E4E96C97F}" srcOrd="0" destOrd="0" presId="urn:microsoft.com/office/officeart/2008/layout/LinedList"/>
    <dgm:cxn modelId="{CA532032-ED4F-4695-B09B-7B69BFCE30E8}" type="presOf" srcId="{55640610-E22B-4B3B-8CAE-8B688D7E0B2A}" destId="{A10F6440-B5A7-4E17-9DD5-33635C26E62E}" srcOrd="0" destOrd="0" presId="urn:microsoft.com/office/officeart/2008/layout/LinedList"/>
    <dgm:cxn modelId="{A3806364-16FF-4973-B51D-6ED328C45BA0}" srcId="{409CE896-0518-44D5-BEE3-A67741E4E33A}" destId="{55640610-E22B-4B3B-8CAE-8B688D7E0B2A}" srcOrd="0" destOrd="0" parTransId="{0B345555-83A8-4187-ABC3-2E88544F40D1}" sibTransId="{5EAE0E25-407C-4B92-8AC6-8A333D69482D}"/>
    <dgm:cxn modelId="{4234F19E-3590-4EDE-B326-9D8C326CD0DA}" type="presOf" srcId="{409CE896-0518-44D5-BEE3-A67741E4E33A}" destId="{A6502E21-D020-4FD9-8396-C181B4245F9A}" srcOrd="0" destOrd="0" presId="urn:microsoft.com/office/officeart/2008/layout/LinedList"/>
    <dgm:cxn modelId="{1FB51BAC-349A-4170-BEDF-10D2259C56C5}" type="presOf" srcId="{480CACAE-4BC6-4FCA-BF51-9F32ECE772D0}" destId="{8EB50A06-184F-481B-89C9-424039B664BC}" srcOrd="0" destOrd="0" presId="urn:microsoft.com/office/officeart/2008/layout/LinedList"/>
    <dgm:cxn modelId="{53E7D9CE-8F81-4C94-9DE0-23DE255877C9}" type="presOf" srcId="{9CD451D4-E878-482F-9510-22BE0BB7C5B2}" destId="{C4FF964B-23AA-49E8-A7AD-F09AD1865EE8}" srcOrd="0" destOrd="0" presId="urn:microsoft.com/office/officeart/2008/layout/LinedList"/>
    <dgm:cxn modelId="{9D1AA1E6-A35F-40D1-98A6-4A4F1C75DF05}" srcId="{2E68841C-346D-4757-A3EB-E5D03E020D9E}" destId="{409CE896-0518-44D5-BEE3-A67741E4E33A}" srcOrd="0" destOrd="0" parTransId="{324076E8-29BC-4004-AD5B-4B854BBF8824}" sibTransId="{F4BCECE8-5676-43D0-AB8D-597BF03706F9}"/>
    <dgm:cxn modelId="{7EBA51E6-7E95-4C56-973E-24D817160E54}" type="presParOf" srcId="{99F882D3-EFA5-47B7-BBA8-4EF6E31E27F9}" destId="{E624DAD8-905A-4EDF-9D90-CCDC4B40A904}" srcOrd="0" destOrd="0" presId="urn:microsoft.com/office/officeart/2008/layout/LinedList"/>
    <dgm:cxn modelId="{D91ACB61-B16D-4304-A722-910549979DC0}" type="presParOf" srcId="{99F882D3-EFA5-47B7-BBA8-4EF6E31E27F9}" destId="{06A3D711-1A5F-4F8E-A2BE-24ACABCBB1F4}" srcOrd="1" destOrd="0" presId="urn:microsoft.com/office/officeart/2008/layout/LinedList"/>
    <dgm:cxn modelId="{0508F1E2-AF18-487C-92FD-3F1F738065F8}" type="presParOf" srcId="{06A3D711-1A5F-4F8E-A2BE-24ACABCBB1F4}" destId="{A6502E21-D020-4FD9-8396-C181B4245F9A}" srcOrd="0" destOrd="0" presId="urn:microsoft.com/office/officeart/2008/layout/LinedList"/>
    <dgm:cxn modelId="{EF66AC7B-8E13-44D4-9B4F-D7EC57E2C542}" type="presParOf" srcId="{06A3D711-1A5F-4F8E-A2BE-24ACABCBB1F4}" destId="{5473FE87-F20C-48D1-8DB2-88BF9DB0CEC9}" srcOrd="1" destOrd="0" presId="urn:microsoft.com/office/officeart/2008/layout/LinedList"/>
    <dgm:cxn modelId="{981C0953-23C2-49E9-8605-64EE692417CC}" type="presParOf" srcId="{5473FE87-F20C-48D1-8DB2-88BF9DB0CEC9}" destId="{4191A6FC-1AFE-408B-8910-DAA0D4DBF69E}" srcOrd="0" destOrd="0" presId="urn:microsoft.com/office/officeart/2008/layout/LinedList"/>
    <dgm:cxn modelId="{0D70D7ED-85C0-4B15-B429-C45EF04F151F}" type="presParOf" srcId="{5473FE87-F20C-48D1-8DB2-88BF9DB0CEC9}" destId="{6706F8BD-10F7-4CAF-AA94-61E952F63F9E}" srcOrd="1" destOrd="0" presId="urn:microsoft.com/office/officeart/2008/layout/LinedList"/>
    <dgm:cxn modelId="{77A9805C-33CE-4B59-9C91-E1205538B807}" type="presParOf" srcId="{6706F8BD-10F7-4CAF-AA94-61E952F63F9E}" destId="{F25F673C-5408-4733-A386-6FB28ECFAF13}" srcOrd="0" destOrd="0" presId="urn:microsoft.com/office/officeart/2008/layout/LinedList"/>
    <dgm:cxn modelId="{831802CE-F22F-436D-9768-DFD6ED5C815E}" type="presParOf" srcId="{6706F8BD-10F7-4CAF-AA94-61E952F63F9E}" destId="{A10F6440-B5A7-4E17-9DD5-33635C26E62E}" srcOrd="1" destOrd="0" presId="urn:microsoft.com/office/officeart/2008/layout/LinedList"/>
    <dgm:cxn modelId="{0511A940-E35B-4F8B-B98E-2745D96DF80F}" type="presParOf" srcId="{6706F8BD-10F7-4CAF-AA94-61E952F63F9E}" destId="{F43C2C17-1C61-460D-90FB-8B3D84A3F481}" srcOrd="2" destOrd="0" presId="urn:microsoft.com/office/officeart/2008/layout/LinedList"/>
    <dgm:cxn modelId="{3DE175B8-1FDB-4864-B810-80E4443A41DD}" type="presParOf" srcId="{F43C2C17-1C61-460D-90FB-8B3D84A3F481}" destId="{C22A4F2B-4CBF-431A-AAC2-14014CAC7845}" srcOrd="0" destOrd="0" presId="urn:microsoft.com/office/officeart/2008/layout/LinedList"/>
    <dgm:cxn modelId="{0A72B88F-65A9-4260-8171-E7563D2AFB6D}" type="presParOf" srcId="{C22A4F2B-4CBF-431A-AAC2-14014CAC7845}" destId="{1694D0BE-A3ED-4395-9AA2-E4CE90FADD07}" srcOrd="0" destOrd="0" presId="urn:microsoft.com/office/officeart/2008/layout/LinedList"/>
    <dgm:cxn modelId="{5B6EFE2C-FE5F-42A1-A03B-ED1576BA8A1F}" type="presParOf" srcId="{C22A4F2B-4CBF-431A-AAC2-14014CAC7845}" destId="{7FB1E64F-306E-4A3A-BF07-9E2E4E96C97F}" srcOrd="1" destOrd="0" presId="urn:microsoft.com/office/officeart/2008/layout/LinedList"/>
    <dgm:cxn modelId="{FDEDD900-9691-4F9D-AD39-9F89FB132C66}" type="presParOf" srcId="{C22A4F2B-4CBF-431A-AAC2-14014CAC7845}" destId="{E993A8A8-5695-45F7-BDE2-D1318C32134B}" srcOrd="2" destOrd="0" presId="urn:microsoft.com/office/officeart/2008/layout/LinedList"/>
    <dgm:cxn modelId="{E2CFC996-BCCA-40AB-BBEC-B9397BE71E0A}" type="presParOf" srcId="{5473FE87-F20C-48D1-8DB2-88BF9DB0CEC9}" destId="{7FA0590D-3D5B-4401-A80B-6E582AAA9AB0}" srcOrd="2" destOrd="0" presId="urn:microsoft.com/office/officeart/2008/layout/LinedList"/>
    <dgm:cxn modelId="{F5D79A64-E1D9-4297-A51D-71F5C320665F}" type="presParOf" srcId="{5473FE87-F20C-48D1-8DB2-88BF9DB0CEC9}" destId="{ED9B612D-F9A3-43F6-A500-EBEEED835239}" srcOrd="3" destOrd="0" presId="urn:microsoft.com/office/officeart/2008/layout/LinedList"/>
    <dgm:cxn modelId="{CCF4583B-B579-495A-9727-706D34873984}" type="presParOf" srcId="{5473FE87-F20C-48D1-8DB2-88BF9DB0CEC9}" destId="{06F98BA7-2225-4F8F-9969-70BD7C60F45C}" srcOrd="4" destOrd="0" presId="urn:microsoft.com/office/officeart/2008/layout/LinedList"/>
    <dgm:cxn modelId="{82725245-9E6A-467F-8414-6AB76A65DCD2}" type="presParOf" srcId="{06F98BA7-2225-4F8F-9969-70BD7C60F45C}" destId="{E939B97E-DE19-49F2-8BE6-87349332656F}" srcOrd="0" destOrd="0" presId="urn:microsoft.com/office/officeart/2008/layout/LinedList"/>
    <dgm:cxn modelId="{93CC9861-B22D-4AE9-BDC1-8A103248DCDA}" type="presParOf" srcId="{06F98BA7-2225-4F8F-9969-70BD7C60F45C}" destId="{C4FF964B-23AA-49E8-A7AD-F09AD1865EE8}" srcOrd="1" destOrd="0" presId="urn:microsoft.com/office/officeart/2008/layout/LinedList"/>
    <dgm:cxn modelId="{182EE2AE-93B4-41A2-9916-E59F525F8E28}" type="presParOf" srcId="{06F98BA7-2225-4F8F-9969-70BD7C60F45C}" destId="{07EEF0D7-D634-4F8C-8C88-A24A80808886}" srcOrd="2" destOrd="0" presId="urn:microsoft.com/office/officeart/2008/layout/LinedList"/>
    <dgm:cxn modelId="{93050CA9-CCE2-4BDA-AA5A-2854C5D7E9D1}" type="presParOf" srcId="{07EEF0D7-D634-4F8C-8C88-A24A80808886}" destId="{86C2E9F0-CB59-45A9-BA00-940DD4430549}" srcOrd="0" destOrd="0" presId="urn:microsoft.com/office/officeart/2008/layout/LinedList"/>
    <dgm:cxn modelId="{B28C1321-DC1E-4032-93A0-EE63C904FD65}" type="presParOf" srcId="{86C2E9F0-CB59-45A9-BA00-940DD4430549}" destId="{FAB0E24F-891D-428F-AC38-E79A8491D73A}" srcOrd="0" destOrd="0" presId="urn:microsoft.com/office/officeart/2008/layout/LinedList"/>
    <dgm:cxn modelId="{6644DE75-FB78-4615-98B6-A758ACE8C35F}" type="presParOf" srcId="{86C2E9F0-CB59-45A9-BA00-940DD4430549}" destId="{8EB50A06-184F-481B-89C9-424039B664BC}" srcOrd="1" destOrd="0" presId="urn:microsoft.com/office/officeart/2008/layout/LinedList"/>
    <dgm:cxn modelId="{95696922-070A-4687-9840-A8FA2AB3A70B}" type="presParOf" srcId="{86C2E9F0-CB59-45A9-BA00-940DD4430549}" destId="{509CE4BF-6222-436E-A3EB-016219704572}" srcOrd="2" destOrd="0" presId="urn:microsoft.com/office/officeart/2008/layout/LinedList"/>
    <dgm:cxn modelId="{6BB6D947-E897-42C9-B2BE-9C17B782DC9A}" type="presParOf" srcId="{5473FE87-F20C-48D1-8DB2-88BF9DB0CEC9}" destId="{230E6B19-1483-43D6-A73C-BF2F0933709C}" srcOrd="5" destOrd="0" presId="urn:microsoft.com/office/officeart/2008/layout/LinedList"/>
    <dgm:cxn modelId="{0CB9697F-C8FF-4D12-A50C-59EB72A2B5F2}" type="presParOf" srcId="{5473FE87-F20C-48D1-8DB2-88BF9DB0CEC9}" destId="{B8A0820C-DFBB-492E-8289-E14C10182ECF}" srcOrd="6"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E68841C-346D-4757-A3EB-E5D03E020D9E}" type="doc">
      <dgm:prSet loTypeId="urn:microsoft.com/office/officeart/2008/layout/LinedList" loCatId="list" qsTypeId="urn:microsoft.com/office/officeart/2005/8/quickstyle/simple1" qsCatId="simple" csTypeId="urn:microsoft.com/office/officeart/2005/8/colors/accent1_1" csCatId="accent1" phldr="1"/>
      <dgm:spPr/>
      <dgm:t>
        <a:bodyPr/>
        <a:lstStyle/>
        <a:p>
          <a:endParaRPr lang="en-US"/>
        </a:p>
      </dgm:t>
    </dgm:pt>
    <dgm:pt modelId="{409CE896-0518-44D5-BEE3-A67741E4E33A}">
      <dgm:prSet phldrT="[Text]"/>
      <dgm:spPr/>
      <dgm:t>
        <a:bodyPr/>
        <a:lstStyle/>
        <a:p>
          <a:r>
            <a:rPr lang="en-US" dirty="0"/>
            <a:t>Private HBCUs</a:t>
          </a:r>
        </a:p>
      </dgm:t>
    </dgm:pt>
    <dgm:pt modelId="{324076E8-29BC-4004-AD5B-4B854BBF8824}" type="parTrans" cxnId="{9D1AA1E6-A35F-40D1-98A6-4A4F1C75DF05}">
      <dgm:prSet/>
      <dgm:spPr/>
      <dgm:t>
        <a:bodyPr/>
        <a:lstStyle/>
        <a:p>
          <a:endParaRPr lang="en-US"/>
        </a:p>
      </dgm:t>
    </dgm:pt>
    <dgm:pt modelId="{F4BCECE8-5676-43D0-AB8D-597BF03706F9}" type="sibTrans" cxnId="{9D1AA1E6-A35F-40D1-98A6-4A4F1C75DF05}">
      <dgm:prSet/>
      <dgm:spPr/>
      <dgm:t>
        <a:bodyPr/>
        <a:lstStyle/>
        <a:p>
          <a:endParaRPr lang="en-US"/>
        </a:p>
      </dgm:t>
    </dgm:pt>
    <dgm:pt modelId="{55640610-E22B-4B3B-8CAE-8B688D7E0B2A}">
      <dgm:prSet phldrT="[Text]"/>
      <dgm:spPr/>
      <dgm:t>
        <a:bodyPr/>
        <a:lstStyle/>
        <a:p>
          <a:r>
            <a:rPr lang="en-US" dirty="0"/>
            <a:t>4-year institutions</a:t>
          </a:r>
        </a:p>
      </dgm:t>
    </dgm:pt>
    <dgm:pt modelId="{0B345555-83A8-4187-ABC3-2E88544F40D1}" type="parTrans" cxnId="{A3806364-16FF-4973-B51D-6ED328C45BA0}">
      <dgm:prSet/>
      <dgm:spPr/>
      <dgm:t>
        <a:bodyPr/>
        <a:lstStyle/>
        <a:p>
          <a:endParaRPr lang="en-US"/>
        </a:p>
      </dgm:t>
    </dgm:pt>
    <dgm:pt modelId="{5EAE0E25-407C-4B92-8AC6-8A333D69482D}" type="sibTrans" cxnId="{A3806364-16FF-4973-B51D-6ED328C45BA0}">
      <dgm:prSet/>
      <dgm:spPr/>
      <dgm:t>
        <a:bodyPr/>
        <a:lstStyle/>
        <a:p>
          <a:endParaRPr lang="en-US"/>
        </a:p>
      </dgm:t>
    </dgm:pt>
    <dgm:pt modelId="{9CD451D4-E878-482F-9510-22BE0BB7C5B2}">
      <dgm:prSet phldrT="[Text]"/>
      <dgm:spPr/>
      <dgm:t>
        <a:bodyPr/>
        <a:lstStyle/>
        <a:p>
          <a:r>
            <a:rPr lang="en-US" dirty="0"/>
            <a:t> 2-year institutions</a:t>
          </a:r>
        </a:p>
      </dgm:t>
    </dgm:pt>
    <dgm:pt modelId="{7ADE6AE1-38E9-4BD2-B80A-695D59B4ACA8}" type="parTrans" cxnId="{1EC91720-8551-4ED2-8829-114F6C78C1CC}">
      <dgm:prSet/>
      <dgm:spPr/>
      <dgm:t>
        <a:bodyPr/>
        <a:lstStyle/>
        <a:p>
          <a:endParaRPr lang="en-US"/>
        </a:p>
      </dgm:t>
    </dgm:pt>
    <dgm:pt modelId="{48EE1381-88E6-40D3-A8A1-73B59E40E0D0}" type="sibTrans" cxnId="{1EC91720-8551-4ED2-8829-114F6C78C1CC}">
      <dgm:prSet/>
      <dgm:spPr/>
      <dgm:t>
        <a:bodyPr/>
        <a:lstStyle/>
        <a:p>
          <a:endParaRPr lang="en-US"/>
        </a:p>
      </dgm:t>
    </dgm:pt>
    <dgm:pt modelId="{326AA638-BCF7-426A-9DB1-9B675FCE9555}">
      <dgm:prSet phldrT="[Text]"/>
      <dgm:spPr/>
      <dgm:t>
        <a:bodyPr/>
        <a:lstStyle/>
        <a:p>
          <a:r>
            <a:rPr lang="en-US" dirty="0"/>
            <a:t>49</a:t>
          </a:r>
        </a:p>
      </dgm:t>
    </dgm:pt>
    <dgm:pt modelId="{46B5CF74-3290-4F98-9505-9F13CF3AE8F3}" type="parTrans" cxnId="{A3A85317-4FF1-4EE2-BCCE-0B33023F52E9}">
      <dgm:prSet/>
      <dgm:spPr/>
      <dgm:t>
        <a:bodyPr/>
        <a:lstStyle/>
        <a:p>
          <a:endParaRPr lang="en-US"/>
        </a:p>
      </dgm:t>
    </dgm:pt>
    <dgm:pt modelId="{D0392577-8EAA-494F-A1B2-15F1D895BBD7}" type="sibTrans" cxnId="{A3A85317-4FF1-4EE2-BCCE-0B33023F52E9}">
      <dgm:prSet/>
      <dgm:spPr/>
      <dgm:t>
        <a:bodyPr/>
        <a:lstStyle/>
        <a:p>
          <a:endParaRPr lang="en-US"/>
        </a:p>
      </dgm:t>
    </dgm:pt>
    <dgm:pt modelId="{480CACAE-4BC6-4FCA-BF51-9F32ECE772D0}">
      <dgm:prSet phldrT="[Text]"/>
      <dgm:spPr/>
      <dgm:t>
        <a:bodyPr/>
        <a:lstStyle/>
        <a:p>
          <a:r>
            <a:rPr lang="en-US" dirty="0"/>
            <a:t>1</a:t>
          </a:r>
        </a:p>
      </dgm:t>
    </dgm:pt>
    <dgm:pt modelId="{F4B97A73-020A-473D-A950-BDCCB874439C}" type="parTrans" cxnId="{7EE4880E-C444-4529-8721-9F63B99FFF59}">
      <dgm:prSet/>
      <dgm:spPr/>
      <dgm:t>
        <a:bodyPr/>
        <a:lstStyle/>
        <a:p>
          <a:endParaRPr lang="en-US"/>
        </a:p>
      </dgm:t>
    </dgm:pt>
    <dgm:pt modelId="{B1DB3922-AAB9-4B1F-8CC9-749B35A78ABC}" type="sibTrans" cxnId="{7EE4880E-C444-4529-8721-9F63B99FFF59}">
      <dgm:prSet/>
      <dgm:spPr/>
      <dgm:t>
        <a:bodyPr/>
        <a:lstStyle/>
        <a:p>
          <a:endParaRPr lang="en-US"/>
        </a:p>
      </dgm:t>
    </dgm:pt>
    <dgm:pt modelId="{99F882D3-EFA5-47B7-BBA8-4EF6E31E27F9}" type="pres">
      <dgm:prSet presAssocID="{2E68841C-346D-4757-A3EB-E5D03E020D9E}" presName="vert0" presStyleCnt="0">
        <dgm:presLayoutVars>
          <dgm:dir/>
          <dgm:animOne val="branch"/>
          <dgm:animLvl val="lvl"/>
        </dgm:presLayoutVars>
      </dgm:prSet>
      <dgm:spPr/>
    </dgm:pt>
    <dgm:pt modelId="{E624DAD8-905A-4EDF-9D90-CCDC4B40A904}" type="pres">
      <dgm:prSet presAssocID="{409CE896-0518-44D5-BEE3-A67741E4E33A}" presName="thickLine" presStyleLbl="alignNode1" presStyleIdx="0" presStyleCnt="1"/>
      <dgm:spPr/>
    </dgm:pt>
    <dgm:pt modelId="{06A3D711-1A5F-4F8E-A2BE-24ACABCBB1F4}" type="pres">
      <dgm:prSet presAssocID="{409CE896-0518-44D5-BEE3-A67741E4E33A}" presName="horz1" presStyleCnt="0"/>
      <dgm:spPr/>
    </dgm:pt>
    <dgm:pt modelId="{A6502E21-D020-4FD9-8396-C181B4245F9A}" type="pres">
      <dgm:prSet presAssocID="{409CE896-0518-44D5-BEE3-A67741E4E33A}" presName="tx1" presStyleLbl="revTx" presStyleIdx="0" presStyleCnt="5"/>
      <dgm:spPr/>
    </dgm:pt>
    <dgm:pt modelId="{5473FE87-F20C-48D1-8DB2-88BF9DB0CEC9}" type="pres">
      <dgm:prSet presAssocID="{409CE896-0518-44D5-BEE3-A67741E4E33A}" presName="vert1" presStyleCnt="0"/>
      <dgm:spPr/>
    </dgm:pt>
    <dgm:pt modelId="{4191A6FC-1AFE-408B-8910-DAA0D4DBF69E}" type="pres">
      <dgm:prSet presAssocID="{55640610-E22B-4B3B-8CAE-8B688D7E0B2A}" presName="vertSpace2a" presStyleCnt="0"/>
      <dgm:spPr/>
    </dgm:pt>
    <dgm:pt modelId="{6706F8BD-10F7-4CAF-AA94-61E952F63F9E}" type="pres">
      <dgm:prSet presAssocID="{55640610-E22B-4B3B-8CAE-8B688D7E0B2A}" presName="horz2" presStyleCnt="0"/>
      <dgm:spPr/>
    </dgm:pt>
    <dgm:pt modelId="{F25F673C-5408-4733-A386-6FB28ECFAF13}" type="pres">
      <dgm:prSet presAssocID="{55640610-E22B-4B3B-8CAE-8B688D7E0B2A}" presName="horzSpace2" presStyleCnt="0"/>
      <dgm:spPr/>
    </dgm:pt>
    <dgm:pt modelId="{A10F6440-B5A7-4E17-9DD5-33635C26E62E}" type="pres">
      <dgm:prSet presAssocID="{55640610-E22B-4B3B-8CAE-8B688D7E0B2A}" presName="tx2" presStyleLbl="revTx" presStyleIdx="1" presStyleCnt="5"/>
      <dgm:spPr/>
    </dgm:pt>
    <dgm:pt modelId="{F43C2C17-1C61-460D-90FB-8B3D84A3F481}" type="pres">
      <dgm:prSet presAssocID="{55640610-E22B-4B3B-8CAE-8B688D7E0B2A}" presName="vert2" presStyleCnt="0"/>
      <dgm:spPr/>
    </dgm:pt>
    <dgm:pt modelId="{C22A4F2B-4CBF-431A-AAC2-14014CAC7845}" type="pres">
      <dgm:prSet presAssocID="{326AA638-BCF7-426A-9DB1-9B675FCE9555}" presName="horz3" presStyleCnt="0"/>
      <dgm:spPr/>
    </dgm:pt>
    <dgm:pt modelId="{1694D0BE-A3ED-4395-9AA2-E4CE90FADD07}" type="pres">
      <dgm:prSet presAssocID="{326AA638-BCF7-426A-9DB1-9B675FCE9555}" presName="horzSpace3" presStyleCnt="0"/>
      <dgm:spPr/>
    </dgm:pt>
    <dgm:pt modelId="{7FB1E64F-306E-4A3A-BF07-9E2E4E96C97F}" type="pres">
      <dgm:prSet presAssocID="{326AA638-BCF7-426A-9DB1-9B675FCE9555}" presName="tx3" presStyleLbl="revTx" presStyleIdx="2" presStyleCnt="5"/>
      <dgm:spPr/>
    </dgm:pt>
    <dgm:pt modelId="{E993A8A8-5695-45F7-BDE2-D1318C32134B}" type="pres">
      <dgm:prSet presAssocID="{326AA638-BCF7-426A-9DB1-9B675FCE9555}" presName="vert3" presStyleCnt="0"/>
      <dgm:spPr/>
    </dgm:pt>
    <dgm:pt modelId="{7FA0590D-3D5B-4401-A80B-6E582AAA9AB0}" type="pres">
      <dgm:prSet presAssocID="{55640610-E22B-4B3B-8CAE-8B688D7E0B2A}" presName="thinLine2b" presStyleLbl="callout" presStyleIdx="0" presStyleCnt="2"/>
      <dgm:spPr/>
    </dgm:pt>
    <dgm:pt modelId="{ED9B612D-F9A3-43F6-A500-EBEEED835239}" type="pres">
      <dgm:prSet presAssocID="{55640610-E22B-4B3B-8CAE-8B688D7E0B2A}" presName="vertSpace2b" presStyleCnt="0"/>
      <dgm:spPr/>
    </dgm:pt>
    <dgm:pt modelId="{06F98BA7-2225-4F8F-9969-70BD7C60F45C}" type="pres">
      <dgm:prSet presAssocID="{9CD451D4-E878-482F-9510-22BE0BB7C5B2}" presName="horz2" presStyleCnt="0"/>
      <dgm:spPr/>
    </dgm:pt>
    <dgm:pt modelId="{E939B97E-DE19-49F2-8BE6-87349332656F}" type="pres">
      <dgm:prSet presAssocID="{9CD451D4-E878-482F-9510-22BE0BB7C5B2}" presName="horzSpace2" presStyleCnt="0"/>
      <dgm:spPr/>
    </dgm:pt>
    <dgm:pt modelId="{C4FF964B-23AA-49E8-A7AD-F09AD1865EE8}" type="pres">
      <dgm:prSet presAssocID="{9CD451D4-E878-482F-9510-22BE0BB7C5B2}" presName="tx2" presStyleLbl="revTx" presStyleIdx="3" presStyleCnt="5"/>
      <dgm:spPr/>
    </dgm:pt>
    <dgm:pt modelId="{07EEF0D7-D634-4F8C-8C88-A24A80808886}" type="pres">
      <dgm:prSet presAssocID="{9CD451D4-E878-482F-9510-22BE0BB7C5B2}" presName="vert2" presStyleCnt="0"/>
      <dgm:spPr/>
    </dgm:pt>
    <dgm:pt modelId="{86C2E9F0-CB59-45A9-BA00-940DD4430549}" type="pres">
      <dgm:prSet presAssocID="{480CACAE-4BC6-4FCA-BF51-9F32ECE772D0}" presName="horz3" presStyleCnt="0"/>
      <dgm:spPr/>
    </dgm:pt>
    <dgm:pt modelId="{FAB0E24F-891D-428F-AC38-E79A8491D73A}" type="pres">
      <dgm:prSet presAssocID="{480CACAE-4BC6-4FCA-BF51-9F32ECE772D0}" presName="horzSpace3" presStyleCnt="0"/>
      <dgm:spPr/>
    </dgm:pt>
    <dgm:pt modelId="{8EB50A06-184F-481B-89C9-424039B664BC}" type="pres">
      <dgm:prSet presAssocID="{480CACAE-4BC6-4FCA-BF51-9F32ECE772D0}" presName="tx3" presStyleLbl="revTx" presStyleIdx="4" presStyleCnt="5"/>
      <dgm:spPr/>
    </dgm:pt>
    <dgm:pt modelId="{509CE4BF-6222-436E-A3EB-016219704572}" type="pres">
      <dgm:prSet presAssocID="{480CACAE-4BC6-4FCA-BF51-9F32ECE772D0}" presName="vert3" presStyleCnt="0"/>
      <dgm:spPr/>
    </dgm:pt>
    <dgm:pt modelId="{230E6B19-1483-43D6-A73C-BF2F0933709C}" type="pres">
      <dgm:prSet presAssocID="{9CD451D4-E878-482F-9510-22BE0BB7C5B2}" presName="thinLine2b" presStyleLbl="callout" presStyleIdx="1" presStyleCnt="2"/>
      <dgm:spPr/>
    </dgm:pt>
    <dgm:pt modelId="{B8A0820C-DFBB-492E-8289-E14C10182ECF}" type="pres">
      <dgm:prSet presAssocID="{9CD451D4-E878-482F-9510-22BE0BB7C5B2}" presName="vertSpace2b" presStyleCnt="0"/>
      <dgm:spPr/>
    </dgm:pt>
  </dgm:ptLst>
  <dgm:cxnLst>
    <dgm:cxn modelId="{E7C8F009-63FE-4848-9776-0FADE9305758}" type="presOf" srcId="{2E68841C-346D-4757-A3EB-E5D03E020D9E}" destId="{99F882D3-EFA5-47B7-BBA8-4EF6E31E27F9}" srcOrd="0" destOrd="0" presId="urn:microsoft.com/office/officeart/2008/layout/LinedList"/>
    <dgm:cxn modelId="{7EE4880E-C444-4529-8721-9F63B99FFF59}" srcId="{9CD451D4-E878-482F-9510-22BE0BB7C5B2}" destId="{480CACAE-4BC6-4FCA-BF51-9F32ECE772D0}" srcOrd="0" destOrd="0" parTransId="{F4B97A73-020A-473D-A950-BDCCB874439C}" sibTransId="{B1DB3922-AAB9-4B1F-8CC9-749B35A78ABC}"/>
    <dgm:cxn modelId="{A3A85317-4FF1-4EE2-BCCE-0B33023F52E9}" srcId="{55640610-E22B-4B3B-8CAE-8B688D7E0B2A}" destId="{326AA638-BCF7-426A-9DB1-9B675FCE9555}" srcOrd="0" destOrd="0" parTransId="{46B5CF74-3290-4F98-9505-9F13CF3AE8F3}" sibTransId="{D0392577-8EAA-494F-A1B2-15F1D895BBD7}"/>
    <dgm:cxn modelId="{1EC91720-8551-4ED2-8829-114F6C78C1CC}" srcId="{409CE896-0518-44D5-BEE3-A67741E4E33A}" destId="{9CD451D4-E878-482F-9510-22BE0BB7C5B2}" srcOrd="1" destOrd="0" parTransId="{7ADE6AE1-38E9-4BD2-B80A-695D59B4ACA8}" sibTransId="{48EE1381-88E6-40D3-A8A1-73B59E40E0D0}"/>
    <dgm:cxn modelId="{291BA626-24E2-43B0-860A-262BF3C3DA37}" type="presOf" srcId="{326AA638-BCF7-426A-9DB1-9B675FCE9555}" destId="{7FB1E64F-306E-4A3A-BF07-9E2E4E96C97F}" srcOrd="0" destOrd="0" presId="urn:microsoft.com/office/officeart/2008/layout/LinedList"/>
    <dgm:cxn modelId="{CA532032-ED4F-4695-B09B-7B69BFCE30E8}" type="presOf" srcId="{55640610-E22B-4B3B-8CAE-8B688D7E0B2A}" destId="{A10F6440-B5A7-4E17-9DD5-33635C26E62E}" srcOrd="0" destOrd="0" presId="urn:microsoft.com/office/officeart/2008/layout/LinedList"/>
    <dgm:cxn modelId="{A3806364-16FF-4973-B51D-6ED328C45BA0}" srcId="{409CE896-0518-44D5-BEE3-A67741E4E33A}" destId="{55640610-E22B-4B3B-8CAE-8B688D7E0B2A}" srcOrd="0" destOrd="0" parTransId="{0B345555-83A8-4187-ABC3-2E88544F40D1}" sibTransId="{5EAE0E25-407C-4B92-8AC6-8A333D69482D}"/>
    <dgm:cxn modelId="{4234F19E-3590-4EDE-B326-9D8C326CD0DA}" type="presOf" srcId="{409CE896-0518-44D5-BEE3-A67741E4E33A}" destId="{A6502E21-D020-4FD9-8396-C181B4245F9A}" srcOrd="0" destOrd="0" presId="urn:microsoft.com/office/officeart/2008/layout/LinedList"/>
    <dgm:cxn modelId="{1FB51BAC-349A-4170-BEDF-10D2259C56C5}" type="presOf" srcId="{480CACAE-4BC6-4FCA-BF51-9F32ECE772D0}" destId="{8EB50A06-184F-481B-89C9-424039B664BC}" srcOrd="0" destOrd="0" presId="urn:microsoft.com/office/officeart/2008/layout/LinedList"/>
    <dgm:cxn modelId="{53E7D9CE-8F81-4C94-9DE0-23DE255877C9}" type="presOf" srcId="{9CD451D4-E878-482F-9510-22BE0BB7C5B2}" destId="{C4FF964B-23AA-49E8-A7AD-F09AD1865EE8}" srcOrd="0" destOrd="0" presId="urn:microsoft.com/office/officeart/2008/layout/LinedList"/>
    <dgm:cxn modelId="{9D1AA1E6-A35F-40D1-98A6-4A4F1C75DF05}" srcId="{2E68841C-346D-4757-A3EB-E5D03E020D9E}" destId="{409CE896-0518-44D5-BEE3-A67741E4E33A}" srcOrd="0" destOrd="0" parTransId="{324076E8-29BC-4004-AD5B-4B854BBF8824}" sibTransId="{F4BCECE8-5676-43D0-AB8D-597BF03706F9}"/>
    <dgm:cxn modelId="{7EBA51E6-7E95-4C56-973E-24D817160E54}" type="presParOf" srcId="{99F882D3-EFA5-47B7-BBA8-4EF6E31E27F9}" destId="{E624DAD8-905A-4EDF-9D90-CCDC4B40A904}" srcOrd="0" destOrd="0" presId="urn:microsoft.com/office/officeart/2008/layout/LinedList"/>
    <dgm:cxn modelId="{D91ACB61-B16D-4304-A722-910549979DC0}" type="presParOf" srcId="{99F882D3-EFA5-47B7-BBA8-4EF6E31E27F9}" destId="{06A3D711-1A5F-4F8E-A2BE-24ACABCBB1F4}" srcOrd="1" destOrd="0" presId="urn:microsoft.com/office/officeart/2008/layout/LinedList"/>
    <dgm:cxn modelId="{0508F1E2-AF18-487C-92FD-3F1F738065F8}" type="presParOf" srcId="{06A3D711-1A5F-4F8E-A2BE-24ACABCBB1F4}" destId="{A6502E21-D020-4FD9-8396-C181B4245F9A}" srcOrd="0" destOrd="0" presId="urn:microsoft.com/office/officeart/2008/layout/LinedList"/>
    <dgm:cxn modelId="{EF66AC7B-8E13-44D4-9B4F-D7EC57E2C542}" type="presParOf" srcId="{06A3D711-1A5F-4F8E-A2BE-24ACABCBB1F4}" destId="{5473FE87-F20C-48D1-8DB2-88BF9DB0CEC9}" srcOrd="1" destOrd="0" presId="urn:microsoft.com/office/officeart/2008/layout/LinedList"/>
    <dgm:cxn modelId="{981C0953-23C2-49E9-8605-64EE692417CC}" type="presParOf" srcId="{5473FE87-F20C-48D1-8DB2-88BF9DB0CEC9}" destId="{4191A6FC-1AFE-408B-8910-DAA0D4DBF69E}" srcOrd="0" destOrd="0" presId="urn:microsoft.com/office/officeart/2008/layout/LinedList"/>
    <dgm:cxn modelId="{0D70D7ED-85C0-4B15-B429-C45EF04F151F}" type="presParOf" srcId="{5473FE87-F20C-48D1-8DB2-88BF9DB0CEC9}" destId="{6706F8BD-10F7-4CAF-AA94-61E952F63F9E}" srcOrd="1" destOrd="0" presId="urn:microsoft.com/office/officeart/2008/layout/LinedList"/>
    <dgm:cxn modelId="{77A9805C-33CE-4B59-9C91-E1205538B807}" type="presParOf" srcId="{6706F8BD-10F7-4CAF-AA94-61E952F63F9E}" destId="{F25F673C-5408-4733-A386-6FB28ECFAF13}" srcOrd="0" destOrd="0" presId="urn:microsoft.com/office/officeart/2008/layout/LinedList"/>
    <dgm:cxn modelId="{831802CE-F22F-436D-9768-DFD6ED5C815E}" type="presParOf" srcId="{6706F8BD-10F7-4CAF-AA94-61E952F63F9E}" destId="{A10F6440-B5A7-4E17-9DD5-33635C26E62E}" srcOrd="1" destOrd="0" presId="urn:microsoft.com/office/officeart/2008/layout/LinedList"/>
    <dgm:cxn modelId="{0511A940-E35B-4F8B-B98E-2745D96DF80F}" type="presParOf" srcId="{6706F8BD-10F7-4CAF-AA94-61E952F63F9E}" destId="{F43C2C17-1C61-460D-90FB-8B3D84A3F481}" srcOrd="2" destOrd="0" presId="urn:microsoft.com/office/officeart/2008/layout/LinedList"/>
    <dgm:cxn modelId="{3DE175B8-1FDB-4864-B810-80E4443A41DD}" type="presParOf" srcId="{F43C2C17-1C61-460D-90FB-8B3D84A3F481}" destId="{C22A4F2B-4CBF-431A-AAC2-14014CAC7845}" srcOrd="0" destOrd="0" presId="urn:microsoft.com/office/officeart/2008/layout/LinedList"/>
    <dgm:cxn modelId="{0A72B88F-65A9-4260-8171-E7563D2AFB6D}" type="presParOf" srcId="{C22A4F2B-4CBF-431A-AAC2-14014CAC7845}" destId="{1694D0BE-A3ED-4395-9AA2-E4CE90FADD07}" srcOrd="0" destOrd="0" presId="urn:microsoft.com/office/officeart/2008/layout/LinedList"/>
    <dgm:cxn modelId="{5B6EFE2C-FE5F-42A1-A03B-ED1576BA8A1F}" type="presParOf" srcId="{C22A4F2B-4CBF-431A-AAC2-14014CAC7845}" destId="{7FB1E64F-306E-4A3A-BF07-9E2E4E96C97F}" srcOrd="1" destOrd="0" presId="urn:microsoft.com/office/officeart/2008/layout/LinedList"/>
    <dgm:cxn modelId="{FDEDD900-9691-4F9D-AD39-9F89FB132C66}" type="presParOf" srcId="{C22A4F2B-4CBF-431A-AAC2-14014CAC7845}" destId="{E993A8A8-5695-45F7-BDE2-D1318C32134B}" srcOrd="2" destOrd="0" presId="urn:microsoft.com/office/officeart/2008/layout/LinedList"/>
    <dgm:cxn modelId="{E2CFC996-BCCA-40AB-BBEC-B9397BE71E0A}" type="presParOf" srcId="{5473FE87-F20C-48D1-8DB2-88BF9DB0CEC9}" destId="{7FA0590D-3D5B-4401-A80B-6E582AAA9AB0}" srcOrd="2" destOrd="0" presId="urn:microsoft.com/office/officeart/2008/layout/LinedList"/>
    <dgm:cxn modelId="{F5D79A64-E1D9-4297-A51D-71F5C320665F}" type="presParOf" srcId="{5473FE87-F20C-48D1-8DB2-88BF9DB0CEC9}" destId="{ED9B612D-F9A3-43F6-A500-EBEEED835239}" srcOrd="3" destOrd="0" presId="urn:microsoft.com/office/officeart/2008/layout/LinedList"/>
    <dgm:cxn modelId="{CCF4583B-B579-495A-9727-706D34873984}" type="presParOf" srcId="{5473FE87-F20C-48D1-8DB2-88BF9DB0CEC9}" destId="{06F98BA7-2225-4F8F-9969-70BD7C60F45C}" srcOrd="4" destOrd="0" presId="urn:microsoft.com/office/officeart/2008/layout/LinedList"/>
    <dgm:cxn modelId="{82725245-9E6A-467F-8414-6AB76A65DCD2}" type="presParOf" srcId="{06F98BA7-2225-4F8F-9969-70BD7C60F45C}" destId="{E939B97E-DE19-49F2-8BE6-87349332656F}" srcOrd="0" destOrd="0" presId="urn:microsoft.com/office/officeart/2008/layout/LinedList"/>
    <dgm:cxn modelId="{93CC9861-B22D-4AE9-BDC1-8A103248DCDA}" type="presParOf" srcId="{06F98BA7-2225-4F8F-9969-70BD7C60F45C}" destId="{C4FF964B-23AA-49E8-A7AD-F09AD1865EE8}" srcOrd="1" destOrd="0" presId="urn:microsoft.com/office/officeart/2008/layout/LinedList"/>
    <dgm:cxn modelId="{182EE2AE-93B4-41A2-9916-E59F525F8E28}" type="presParOf" srcId="{06F98BA7-2225-4F8F-9969-70BD7C60F45C}" destId="{07EEF0D7-D634-4F8C-8C88-A24A80808886}" srcOrd="2" destOrd="0" presId="urn:microsoft.com/office/officeart/2008/layout/LinedList"/>
    <dgm:cxn modelId="{93050CA9-CCE2-4BDA-AA5A-2854C5D7E9D1}" type="presParOf" srcId="{07EEF0D7-D634-4F8C-8C88-A24A80808886}" destId="{86C2E9F0-CB59-45A9-BA00-940DD4430549}" srcOrd="0" destOrd="0" presId="urn:microsoft.com/office/officeart/2008/layout/LinedList"/>
    <dgm:cxn modelId="{B28C1321-DC1E-4032-93A0-EE63C904FD65}" type="presParOf" srcId="{86C2E9F0-CB59-45A9-BA00-940DD4430549}" destId="{FAB0E24F-891D-428F-AC38-E79A8491D73A}" srcOrd="0" destOrd="0" presId="urn:microsoft.com/office/officeart/2008/layout/LinedList"/>
    <dgm:cxn modelId="{6644DE75-FB78-4615-98B6-A758ACE8C35F}" type="presParOf" srcId="{86C2E9F0-CB59-45A9-BA00-940DD4430549}" destId="{8EB50A06-184F-481B-89C9-424039B664BC}" srcOrd="1" destOrd="0" presId="urn:microsoft.com/office/officeart/2008/layout/LinedList"/>
    <dgm:cxn modelId="{95696922-070A-4687-9840-A8FA2AB3A70B}" type="presParOf" srcId="{86C2E9F0-CB59-45A9-BA00-940DD4430549}" destId="{509CE4BF-6222-436E-A3EB-016219704572}" srcOrd="2" destOrd="0" presId="urn:microsoft.com/office/officeart/2008/layout/LinedList"/>
    <dgm:cxn modelId="{6BB6D947-E897-42C9-B2BE-9C17B782DC9A}" type="presParOf" srcId="{5473FE87-F20C-48D1-8DB2-88BF9DB0CEC9}" destId="{230E6B19-1483-43D6-A73C-BF2F0933709C}" srcOrd="5" destOrd="0" presId="urn:microsoft.com/office/officeart/2008/layout/LinedList"/>
    <dgm:cxn modelId="{0CB9697F-C8FF-4D12-A50C-59EB72A2B5F2}" type="presParOf" srcId="{5473FE87-F20C-48D1-8DB2-88BF9DB0CEC9}" destId="{B8A0820C-DFBB-492E-8289-E14C10182ECF}" srcOrd="6"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E9978D2-7E64-40F9-9CCE-62FD9B472702}" type="doc">
      <dgm:prSet loTypeId="urn:microsoft.com/office/officeart/2005/8/layout/arrow1" loCatId="process" qsTypeId="urn:microsoft.com/office/officeart/2005/8/quickstyle/simple1" qsCatId="simple" csTypeId="urn:microsoft.com/office/officeart/2005/8/colors/colorful1" csCatId="colorful" phldr="1"/>
      <dgm:spPr/>
      <dgm:t>
        <a:bodyPr/>
        <a:lstStyle/>
        <a:p>
          <a:endParaRPr lang="en-US"/>
        </a:p>
      </dgm:t>
    </dgm:pt>
    <dgm:pt modelId="{4AA7CC4B-B188-4662-93BE-C24945423A60}">
      <dgm:prSet phldrT="[Text]"/>
      <dgm:spPr>
        <a:solidFill>
          <a:srgbClr val="2986CC"/>
        </a:solidFill>
      </dgm:spPr>
      <dgm:t>
        <a:bodyPr/>
        <a:lstStyle/>
        <a:p>
          <a:r>
            <a:rPr lang="en-US" dirty="0"/>
            <a:t>Public 3926.65</a:t>
          </a:r>
        </a:p>
      </dgm:t>
    </dgm:pt>
    <dgm:pt modelId="{1EE640B1-B5A5-4CCE-B7F5-0B9DF2FC2726}" type="parTrans" cxnId="{1380FD64-5D08-4688-84FE-4700C497D8FA}">
      <dgm:prSet/>
      <dgm:spPr/>
      <dgm:t>
        <a:bodyPr/>
        <a:lstStyle/>
        <a:p>
          <a:endParaRPr lang="en-US"/>
        </a:p>
      </dgm:t>
    </dgm:pt>
    <dgm:pt modelId="{CEAFF706-8148-48DF-A319-8A752FF64ACB}" type="sibTrans" cxnId="{1380FD64-5D08-4688-84FE-4700C497D8FA}">
      <dgm:prSet/>
      <dgm:spPr/>
      <dgm:t>
        <a:bodyPr/>
        <a:lstStyle/>
        <a:p>
          <a:endParaRPr lang="en-US"/>
        </a:p>
      </dgm:t>
    </dgm:pt>
    <dgm:pt modelId="{321A5519-AF66-47EB-BD1F-C651AEC1D083}">
      <dgm:prSet phldrT="[Text]"/>
      <dgm:spPr>
        <a:solidFill>
          <a:srgbClr val="FF1919"/>
        </a:solidFill>
      </dgm:spPr>
      <dgm:t>
        <a:bodyPr/>
        <a:lstStyle/>
        <a:p>
          <a:r>
            <a:rPr lang="en-US" dirty="0"/>
            <a:t>Private 1154.67</a:t>
          </a:r>
        </a:p>
      </dgm:t>
    </dgm:pt>
    <dgm:pt modelId="{77EC33C2-AFB9-4AF5-BB96-F664F4CEA618}" type="parTrans" cxnId="{6CE8A864-FB38-438A-BDDD-82E6373E87DD}">
      <dgm:prSet/>
      <dgm:spPr/>
      <dgm:t>
        <a:bodyPr/>
        <a:lstStyle/>
        <a:p>
          <a:endParaRPr lang="en-US"/>
        </a:p>
      </dgm:t>
    </dgm:pt>
    <dgm:pt modelId="{E6EE6D1E-1A0A-41FB-8F73-382ECECCF0D8}" type="sibTrans" cxnId="{6CE8A864-FB38-438A-BDDD-82E6373E87DD}">
      <dgm:prSet/>
      <dgm:spPr/>
      <dgm:t>
        <a:bodyPr/>
        <a:lstStyle/>
        <a:p>
          <a:endParaRPr lang="en-US"/>
        </a:p>
      </dgm:t>
    </dgm:pt>
    <dgm:pt modelId="{784BA29A-6763-4A77-8824-A720F5B980BF}" type="pres">
      <dgm:prSet presAssocID="{6E9978D2-7E64-40F9-9CCE-62FD9B472702}" presName="cycle" presStyleCnt="0">
        <dgm:presLayoutVars>
          <dgm:dir/>
          <dgm:resizeHandles val="exact"/>
        </dgm:presLayoutVars>
      </dgm:prSet>
      <dgm:spPr/>
    </dgm:pt>
    <dgm:pt modelId="{7995E887-F6B9-4A02-B967-9EA4E312E965}" type="pres">
      <dgm:prSet presAssocID="{4AA7CC4B-B188-4662-93BE-C24945423A60}" presName="arrow" presStyleLbl="node1" presStyleIdx="0" presStyleCnt="2">
        <dgm:presLayoutVars>
          <dgm:bulletEnabled val="1"/>
        </dgm:presLayoutVars>
      </dgm:prSet>
      <dgm:spPr/>
    </dgm:pt>
    <dgm:pt modelId="{1758213D-E08C-43B3-A7FD-4BFFBFBA658C}" type="pres">
      <dgm:prSet presAssocID="{321A5519-AF66-47EB-BD1F-C651AEC1D083}" presName="arrow" presStyleLbl="node1" presStyleIdx="1" presStyleCnt="2">
        <dgm:presLayoutVars>
          <dgm:bulletEnabled val="1"/>
        </dgm:presLayoutVars>
      </dgm:prSet>
      <dgm:spPr/>
    </dgm:pt>
  </dgm:ptLst>
  <dgm:cxnLst>
    <dgm:cxn modelId="{6CE8A864-FB38-438A-BDDD-82E6373E87DD}" srcId="{6E9978D2-7E64-40F9-9CCE-62FD9B472702}" destId="{321A5519-AF66-47EB-BD1F-C651AEC1D083}" srcOrd="1" destOrd="0" parTransId="{77EC33C2-AFB9-4AF5-BB96-F664F4CEA618}" sibTransId="{E6EE6D1E-1A0A-41FB-8F73-382ECECCF0D8}"/>
    <dgm:cxn modelId="{5008E564-EF0E-4EE1-955C-93975DFD66CC}" type="presOf" srcId="{321A5519-AF66-47EB-BD1F-C651AEC1D083}" destId="{1758213D-E08C-43B3-A7FD-4BFFBFBA658C}" srcOrd="0" destOrd="0" presId="urn:microsoft.com/office/officeart/2005/8/layout/arrow1"/>
    <dgm:cxn modelId="{1380FD64-5D08-4688-84FE-4700C497D8FA}" srcId="{6E9978D2-7E64-40F9-9CCE-62FD9B472702}" destId="{4AA7CC4B-B188-4662-93BE-C24945423A60}" srcOrd="0" destOrd="0" parTransId="{1EE640B1-B5A5-4CCE-B7F5-0B9DF2FC2726}" sibTransId="{CEAFF706-8148-48DF-A319-8A752FF64ACB}"/>
    <dgm:cxn modelId="{65060E48-B2E1-4C04-B72E-8DE7571825E8}" type="presOf" srcId="{4AA7CC4B-B188-4662-93BE-C24945423A60}" destId="{7995E887-F6B9-4A02-B967-9EA4E312E965}" srcOrd="0" destOrd="0" presId="urn:microsoft.com/office/officeart/2005/8/layout/arrow1"/>
    <dgm:cxn modelId="{CD05C7E5-59B2-468A-A730-D5D12987C5F6}" type="presOf" srcId="{6E9978D2-7E64-40F9-9CCE-62FD9B472702}" destId="{784BA29A-6763-4A77-8824-A720F5B980BF}" srcOrd="0" destOrd="0" presId="urn:microsoft.com/office/officeart/2005/8/layout/arrow1"/>
    <dgm:cxn modelId="{A6E54245-8522-4256-9033-10CD34002557}" type="presParOf" srcId="{784BA29A-6763-4A77-8824-A720F5B980BF}" destId="{7995E887-F6B9-4A02-B967-9EA4E312E965}" srcOrd="0" destOrd="0" presId="urn:microsoft.com/office/officeart/2005/8/layout/arrow1"/>
    <dgm:cxn modelId="{707BB84A-90A4-4EEC-B172-C80D5B363DEA}" type="presParOf" srcId="{784BA29A-6763-4A77-8824-A720F5B980BF}" destId="{1758213D-E08C-43B3-A7FD-4BFFBFBA658C}" srcOrd="1" destOrd="0" presId="urn:microsoft.com/office/officeart/2005/8/layout/arrow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AB39ECB-DF4B-4D53-9CFC-0DBDBEDDD2A1}" type="doc">
      <dgm:prSet loTypeId="urn:microsoft.com/office/officeart/2008/layout/PictureStrips" loCatId="picture" qsTypeId="urn:microsoft.com/office/officeart/2005/8/quickstyle/simple1" qsCatId="simple" csTypeId="urn:microsoft.com/office/officeart/2005/8/colors/accent3_1" csCatId="accent3" phldr="1"/>
      <dgm:spPr/>
      <dgm:t>
        <a:bodyPr/>
        <a:lstStyle/>
        <a:p>
          <a:endParaRPr lang="en-US"/>
        </a:p>
      </dgm:t>
    </dgm:pt>
    <dgm:pt modelId="{1304E81C-F51F-4E3B-9391-4436CE3D9F0A}">
      <dgm:prSet/>
      <dgm:spPr/>
      <dgm:t>
        <a:bodyPr/>
        <a:lstStyle/>
        <a:p>
          <a:r>
            <a:rPr lang="en-US" b="0" i="0" dirty="0"/>
            <a:t>NASFAA.org states, “During the 2021-22 award year, Pell Grants ranged from $650 to $6,495”.</a:t>
          </a:r>
          <a:endParaRPr lang="en-US" dirty="0"/>
        </a:p>
      </dgm:t>
    </dgm:pt>
    <dgm:pt modelId="{DB15EDEB-DB17-4F2C-91C8-147A6230FFC0}" type="parTrans" cxnId="{8081EDAC-91FC-43FA-A11F-432294A95CFC}">
      <dgm:prSet/>
      <dgm:spPr/>
      <dgm:t>
        <a:bodyPr/>
        <a:lstStyle/>
        <a:p>
          <a:endParaRPr lang="en-US"/>
        </a:p>
      </dgm:t>
    </dgm:pt>
    <dgm:pt modelId="{74A285E5-3C45-403D-8878-652303C07A12}" type="sibTrans" cxnId="{8081EDAC-91FC-43FA-A11F-432294A95CFC}">
      <dgm:prSet/>
      <dgm:spPr/>
      <dgm:t>
        <a:bodyPr/>
        <a:lstStyle/>
        <a:p>
          <a:endParaRPr lang="en-US"/>
        </a:p>
      </dgm:t>
    </dgm:pt>
    <dgm:pt modelId="{F095A3AC-521D-4148-930D-50FC8D845F48}" type="pres">
      <dgm:prSet presAssocID="{BAB39ECB-DF4B-4D53-9CFC-0DBDBEDDD2A1}" presName="Name0" presStyleCnt="0">
        <dgm:presLayoutVars>
          <dgm:dir/>
          <dgm:resizeHandles val="exact"/>
        </dgm:presLayoutVars>
      </dgm:prSet>
      <dgm:spPr/>
    </dgm:pt>
    <dgm:pt modelId="{636AAA26-02CD-4633-B733-B14F229C751D}" type="pres">
      <dgm:prSet presAssocID="{1304E81C-F51F-4E3B-9391-4436CE3D9F0A}" presName="composite" presStyleCnt="0"/>
      <dgm:spPr/>
    </dgm:pt>
    <dgm:pt modelId="{B52C7DD4-4358-4E2D-94FB-DBDDEE52FE09}" type="pres">
      <dgm:prSet presAssocID="{1304E81C-F51F-4E3B-9391-4436CE3D9F0A}" presName="rect1" presStyleLbl="trAlignAcc1" presStyleIdx="0" presStyleCnt="1">
        <dgm:presLayoutVars>
          <dgm:bulletEnabled val="1"/>
        </dgm:presLayoutVars>
      </dgm:prSet>
      <dgm:spPr/>
    </dgm:pt>
    <dgm:pt modelId="{3DAA4E72-80B2-46EC-8B16-BE4BB431A563}" type="pres">
      <dgm:prSet presAssocID="{1304E81C-F51F-4E3B-9391-4436CE3D9F0A}" presName="rect2" presStyleLbl="fgImgPlace1" presStyleIdx="0" presStyleCnt="1"/>
      <dgm:spPr>
        <a:blipFill>
          <a:blip xmlns:r="http://schemas.openxmlformats.org/officeDocument/2006/relationships" r:embed="rId1">
            <a:extLst>
              <a:ext uri="{96DAC541-7B7A-43D3-8B79-37D633B846F1}">
                <asvg:svgBlip xmlns:asvg="http://schemas.microsoft.com/office/drawing/2016/SVG/main" r:embed="rId2"/>
              </a:ext>
            </a:extLst>
          </a:blip>
          <a:srcRect/>
          <a:stretch>
            <a:fillRect l="-88000" r="-88000"/>
          </a:stretch>
        </a:blipFill>
      </dgm:spPr>
      <dgm:extLst>
        <a:ext uri="{E40237B7-FDA0-4F09-8148-C483321AD2D9}">
          <dgm14:cNvPr xmlns:dgm14="http://schemas.microsoft.com/office/drawing/2010/diagram" id="0" name="" descr="Money outline"/>
        </a:ext>
      </dgm:extLst>
    </dgm:pt>
  </dgm:ptLst>
  <dgm:cxnLst>
    <dgm:cxn modelId="{14040E81-0874-47A7-A3EC-72D5535C33C0}" type="presOf" srcId="{BAB39ECB-DF4B-4D53-9CFC-0DBDBEDDD2A1}" destId="{F095A3AC-521D-4148-930D-50FC8D845F48}" srcOrd="0" destOrd="0" presId="urn:microsoft.com/office/officeart/2008/layout/PictureStrips"/>
    <dgm:cxn modelId="{8988A693-36CC-4B05-9B98-EDE070007CEE}" type="presOf" srcId="{1304E81C-F51F-4E3B-9391-4436CE3D9F0A}" destId="{B52C7DD4-4358-4E2D-94FB-DBDDEE52FE09}" srcOrd="0" destOrd="0" presId="urn:microsoft.com/office/officeart/2008/layout/PictureStrips"/>
    <dgm:cxn modelId="{8081EDAC-91FC-43FA-A11F-432294A95CFC}" srcId="{BAB39ECB-DF4B-4D53-9CFC-0DBDBEDDD2A1}" destId="{1304E81C-F51F-4E3B-9391-4436CE3D9F0A}" srcOrd="0" destOrd="0" parTransId="{DB15EDEB-DB17-4F2C-91C8-147A6230FFC0}" sibTransId="{74A285E5-3C45-403D-8878-652303C07A12}"/>
    <dgm:cxn modelId="{C9A83393-7566-42A6-AEAE-154158DFA848}" type="presParOf" srcId="{F095A3AC-521D-4148-930D-50FC8D845F48}" destId="{636AAA26-02CD-4633-B733-B14F229C751D}" srcOrd="0" destOrd="0" presId="urn:microsoft.com/office/officeart/2008/layout/PictureStrips"/>
    <dgm:cxn modelId="{9B1D5D6D-77AE-4C52-B859-57773DC883A7}" type="presParOf" srcId="{636AAA26-02CD-4633-B733-B14F229C751D}" destId="{B52C7DD4-4358-4E2D-94FB-DBDDEE52FE09}" srcOrd="0" destOrd="0" presId="urn:microsoft.com/office/officeart/2008/layout/PictureStrips"/>
    <dgm:cxn modelId="{DB3AB36E-51EF-45D0-98EB-D6C733833AAE}" type="presParOf" srcId="{636AAA26-02CD-4633-B733-B14F229C751D}" destId="{3DAA4E72-80B2-46EC-8B16-BE4BB431A563}" srcOrd="1" destOrd="0" presId="urn:microsoft.com/office/officeart/2008/layout/PictureStrip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E68841C-346D-4757-A3EB-E5D03E020D9E}" type="doc">
      <dgm:prSet loTypeId="urn:microsoft.com/office/officeart/2008/layout/LinedList" loCatId="list" qsTypeId="urn:microsoft.com/office/officeart/2005/8/quickstyle/simple1" qsCatId="simple" csTypeId="urn:microsoft.com/office/officeart/2005/8/colors/accent1_1" csCatId="accent1" phldr="1"/>
      <dgm:spPr/>
      <dgm:t>
        <a:bodyPr/>
        <a:lstStyle/>
        <a:p>
          <a:endParaRPr lang="en-US"/>
        </a:p>
      </dgm:t>
    </dgm:pt>
    <dgm:pt modelId="{409CE896-0518-44D5-BEE3-A67741E4E33A}">
      <dgm:prSet phldrT="[Text]"/>
      <dgm:spPr/>
      <dgm:t>
        <a:bodyPr/>
        <a:lstStyle/>
        <a:p>
          <a:r>
            <a:rPr lang="en-US" dirty="0"/>
            <a:t>On-Campus Police Depts.</a:t>
          </a:r>
        </a:p>
      </dgm:t>
    </dgm:pt>
    <dgm:pt modelId="{324076E8-29BC-4004-AD5B-4B854BBF8824}" type="parTrans" cxnId="{9D1AA1E6-A35F-40D1-98A6-4A4F1C75DF05}">
      <dgm:prSet/>
      <dgm:spPr/>
      <dgm:t>
        <a:bodyPr/>
        <a:lstStyle/>
        <a:p>
          <a:endParaRPr lang="en-US"/>
        </a:p>
      </dgm:t>
    </dgm:pt>
    <dgm:pt modelId="{F4BCECE8-5676-43D0-AB8D-597BF03706F9}" type="sibTrans" cxnId="{9D1AA1E6-A35F-40D1-98A6-4A4F1C75DF05}">
      <dgm:prSet/>
      <dgm:spPr/>
      <dgm:t>
        <a:bodyPr/>
        <a:lstStyle/>
        <a:p>
          <a:endParaRPr lang="en-US"/>
        </a:p>
      </dgm:t>
    </dgm:pt>
    <dgm:pt modelId="{55640610-E22B-4B3B-8CAE-8B688D7E0B2A}">
      <dgm:prSet phldrT="[Text]"/>
      <dgm:spPr/>
      <dgm:t>
        <a:bodyPr/>
        <a:lstStyle/>
        <a:p>
          <a:r>
            <a:rPr lang="en-US" dirty="0"/>
            <a:t>Public</a:t>
          </a:r>
        </a:p>
      </dgm:t>
    </dgm:pt>
    <dgm:pt modelId="{0B345555-83A8-4187-ABC3-2E88544F40D1}" type="parTrans" cxnId="{A3806364-16FF-4973-B51D-6ED328C45BA0}">
      <dgm:prSet/>
      <dgm:spPr/>
      <dgm:t>
        <a:bodyPr/>
        <a:lstStyle/>
        <a:p>
          <a:endParaRPr lang="en-US"/>
        </a:p>
      </dgm:t>
    </dgm:pt>
    <dgm:pt modelId="{5EAE0E25-407C-4B92-8AC6-8A333D69482D}" type="sibTrans" cxnId="{A3806364-16FF-4973-B51D-6ED328C45BA0}">
      <dgm:prSet/>
      <dgm:spPr/>
      <dgm:t>
        <a:bodyPr/>
        <a:lstStyle/>
        <a:p>
          <a:endParaRPr lang="en-US"/>
        </a:p>
      </dgm:t>
    </dgm:pt>
    <dgm:pt modelId="{9CD451D4-E878-482F-9510-22BE0BB7C5B2}">
      <dgm:prSet phldrT="[Text]"/>
      <dgm:spPr/>
      <dgm:t>
        <a:bodyPr/>
        <a:lstStyle/>
        <a:p>
          <a:r>
            <a:rPr lang="en-US" dirty="0"/>
            <a:t> Private</a:t>
          </a:r>
        </a:p>
      </dgm:t>
    </dgm:pt>
    <dgm:pt modelId="{7ADE6AE1-38E9-4BD2-B80A-695D59B4ACA8}" type="parTrans" cxnId="{1EC91720-8551-4ED2-8829-114F6C78C1CC}">
      <dgm:prSet/>
      <dgm:spPr/>
      <dgm:t>
        <a:bodyPr/>
        <a:lstStyle/>
        <a:p>
          <a:endParaRPr lang="en-US"/>
        </a:p>
      </dgm:t>
    </dgm:pt>
    <dgm:pt modelId="{48EE1381-88E6-40D3-A8A1-73B59E40E0D0}" type="sibTrans" cxnId="{1EC91720-8551-4ED2-8829-114F6C78C1CC}">
      <dgm:prSet/>
      <dgm:spPr/>
      <dgm:t>
        <a:bodyPr/>
        <a:lstStyle/>
        <a:p>
          <a:endParaRPr lang="en-US"/>
        </a:p>
      </dgm:t>
    </dgm:pt>
    <dgm:pt modelId="{326AA638-BCF7-426A-9DB1-9B675FCE9555}">
      <dgm:prSet phldrT="[Text]"/>
      <dgm:spPr/>
      <dgm:t>
        <a:bodyPr/>
        <a:lstStyle/>
        <a:p>
          <a:r>
            <a:rPr lang="en-US" dirty="0"/>
            <a:t>21</a:t>
          </a:r>
        </a:p>
      </dgm:t>
    </dgm:pt>
    <dgm:pt modelId="{46B5CF74-3290-4F98-9505-9F13CF3AE8F3}" type="parTrans" cxnId="{A3A85317-4FF1-4EE2-BCCE-0B33023F52E9}">
      <dgm:prSet/>
      <dgm:spPr/>
      <dgm:t>
        <a:bodyPr/>
        <a:lstStyle/>
        <a:p>
          <a:endParaRPr lang="en-US"/>
        </a:p>
      </dgm:t>
    </dgm:pt>
    <dgm:pt modelId="{D0392577-8EAA-494F-A1B2-15F1D895BBD7}" type="sibTrans" cxnId="{A3A85317-4FF1-4EE2-BCCE-0B33023F52E9}">
      <dgm:prSet/>
      <dgm:spPr/>
      <dgm:t>
        <a:bodyPr/>
        <a:lstStyle/>
        <a:p>
          <a:endParaRPr lang="en-US"/>
        </a:p>
      </dgm:t>
    </dgm:pt>
    <dgm:pt modelId="{480CACAE-4BC6-4FCA-BF51-9F32ECE772D0}">
      <dgm:prSet phldrT="[Text]"/>
      <dgm:spPr/>
      <dgm:t>
        <a:bodyPr/>
        <a:lstStyle/>
        <a:p>
          <a:r>
            <a:rPr lang="en-US" dirty="0"/>
            <a:t>6</a:t>
          </a:r>
        </a:p>
      </dgm:t>
    </dgm:pt>
    <dgm:pt modelId="{F4B97A73-020A-473D-A950-BDCCB874439C}" type="parTrans" cxnId="{7EE4880E-C444-4529-8721-9F63B99FFF59}">
      <dgm:prSet/>
      <dgm:spPr/>
      <dgm:t>
        <a:bodyPr/>
        <a:lstStyle/>
        <a:p>
          <a:endParaRPr lang="en-US"/>
        </a:p>
      </dgm:t>
    </dgm:pt>
    <dgm:pt modelId="{B1DB3922-AAB9-4B1F-8CC9-749B35A78ABC}" type="sibTrans" cxnId="{7EE4880E-C444-4529-8721-9F63B99FFF59}">
      <dgm:prSet/>
      <dgm:spPr/>
      <dgm:t>
        <a:bodyPr/>
        <a:lstStyle/>
        <a:p>
          <a:endParaRPr lang="en-US"/>
        </a:p>
      </dgm:t>
    </dgm:pt>
    <dgm:pt modelId="{57325E0D-00BA-441C-AEE0-DB213F4FC1F6}">
      <dgm:prSet phldrT="[Text]"/>
      <dgm:spPr/>
      <dgm:t>
        <a:bodyPr/>
        <a:lstStyle/>
        <a:p>
          <a:r>
            <a:rPr lang="en-US" dirty="0"/>
            <a:t>Total Crimes</a:t>
          </a:r>
        </a:p>
      </dgm:t>
    </dgm:pt>
    <dgm:pt modelId="{B6C43082-D9A9-4D57-8DD2-D8E0024E5471}" type="parTrans" cxnId="{C48EED89-980C-4C0F-9E62-89A35BB70119}">
      <dgm:prSet/>
      <dgm:spPr/>
      <dgm:t>
        <a:bodyPr/>
        <a:lstStyle/>
        <a:p>
          <a:endParaRPr lang="en-US"/>
        </a:p>
      </dgm:t>
    </dgm:pt>
    <dgm:pt modelId="{1DC2E070-71EC-4F93-8B07-BB3804F08267}" type="sibTrans" cxnId="{C48EED89-980C-4C0F-9E62-89A35BB70119}">
      <dgm:prSet/>
      <dgm:spPr/>
      <dgm:t>
        <a:bodyPr/>
        <a:lstStyle/>
        <a:p>
          <a:endParaRPr lang="en-US"/>
        </a:p>
      </dgm:t>
    </dgm:pt>
    <dgm:pt modelId="{579DE4CE-9C19-4303-8DA1-78579C02ACE1}">
      <dgm:prSet phldrT="[Text]"/>
      <dgm:spPr/>
      <dgm:t>
        <a:bodyPr/>
        <a:lstStyle/>
        <a:p>
          <a:r>
            <a:rPr lang="en-US" dirty="0"/>
            <a:t>2,462</a:t>
          </a:r>
        </a:p>
      </dgm:t>
    </dgm:pt>
    <dgm:pt modelId="{88448376-F6F8-4E84-AA29-61FD62D333FB}" type="parTrans" cxnId="{47106171-281C-45DF-B7C6-95CF4BCBE30D}">
      <dgm:prSet/>
      <dgm:spPr/>
      <dgm:t>
        <a:bodyPr/>
        <a:lstStyle/>
        <a:p>
          <a:endParaRPr lang="en-US"/>
        </a:p>
      </dgm:t>
    </dgm:pt>
    <dgm:pt modelId="{9FE22BB0-0086-4453-B3D0-AF9DF42C1183}" type="sibTrans" cxnId="{47106171-281C-45DF-B7C6-95CF4BCBE30D}">
      <dgm:prSet/>
      <dgm:spPr/>
      <dgm:t>
        <a:bodyPr/>
        <a:lstStyle/>
        <a:p>
          <a:endParaRPr lang="en-US"/>
        </a:p>
      </dgm:t>
    </dgm:pt>
    <dgm:pt modelId="{99F882D3-EFA5-47B7-BBA8-4EF6E31E27F9}" type="pres">
      <dgm:prSet presAssocID="{2E68841C-346D-4757-A3EB-E5D03E020D9E}" presName="vert0" presStyleCnt="0">
        <dgm:presLayoutVars>
          <dgm:dir/>
          <dgm:animOne val="branch"/>
          <dgm:animLvl val="lvl"/>
        </dgm:presLayoutVars>
      </dgm:prSet>
      <dgm:spPr/>
    </dgm:pt>
    <dgm:pt modelId="{E624DAD8-905A-4EDF-9D90-CCDC4B40A904}" type="pres">
      <dgm:prSet presAssocID="{409CE896-0518-44D5-BEE3-A67741E4E33A}" presName="thickLine" presStyleLbl="alignNode1" presStyleIdx="0" presStyleCnt="1"/>
      <dgm:spPr/>
    </dgm:pt>
    <dgm:pt modelId="{06A3D711-1A5F-4F8E-A2BE-24ACABCBB1F4}" type="pres">
      <dgm:prSet presAssocID="{409CE896-0518-44D5-BEE3-A67741E4E33A}" presName="horz1" presStyleCnt="0"/>
      <dgm:spPr/>
    </dgm:pt>
    <dgm:pt modelId="{A6502E21-D020-4FD9-8396-C181B4245F9A}" type="pres">
      <dgm:prSet presAssocID="{409CE896-0518-44D5-BEE3-A67741E4E33A}" presName="tx1" presStyleLbl="revTx" presStyleIdx="0" presStyleCnt="7"/>
      <dgm:spPr/>
    </dgm:pt>
    <dgm:pt modelId="{5473FE87-F20C-48D1-8DB2-88BF9DB0CEC9}" type="pres">
      <dgm:prSet presAssocID="{409CE896-0518-44D5-BEE3-A67741E4E33A}" presName="vert1" presStyleCnt="0"/>
      <dgm:spPr/>
    </dgm:pt>
    <dgm:pt modelId="{4191A6FC-1AFE-408B-8910-DAA0D4DBF69E}" type="pres">
      <dgm:prSet presAssocID="{55640610-E22B-4B3B-8CAE-8B688D7E0B2A}" presName="vertSpace2a" presStyleCnt="0"/>
      <dgm:spPr/>
    </dgm:pt>
    <dgm:pt modelId="{6706F8BD-10F7-4CAF-AA94-61E952F63F9E}" type="pres">
      <dgm:prSet presAssocID="{55640610-E22B-4B3B-8CAE-8B688D7E0B2A}" presName="horz2" presStyleCnt="0"/>
      <dgm:spPr/>
    </dgm:pt>
    <dgm:pt modelId="{F25F673C-5408-4733-A386-6FB28ECFAF13}" type="pres">
      <dgm:prSet presAssocID="{55640610-E22B-4B3B-8CAE-8B688D7E0B2A}" presName="horzSpace2" presStyleCnt="0"/>
      <dgm:spPr/>
    </dgm:pt>
    <dgm:pt modelId="{A10F6440-B5A7-4E17-9DD5-33635C26E62E}" type="pres">
      <dgm:prSet presAssocID="{55640610-E22B-4B3B-8CAE-8B688D7E0B2A}" presName="tx2" presStyleLbl="revTx" presStyleIdx="1" presStyleCnt="7"/>
      <dgm:spPr/>
    </dgm:pt>
    <dgm:pt modelId="{F43C2C17-1C61-460D-90FB-8B3D84A3F481}" type="pres">
      <dgm:prSet presAssocID="{55640610-E22B-4B3B-8CAE-8B688D7E0B2A}" presName="vert2" presStyleCnt="0"/>
      <dgm:spPr/>
    </dgm:pt>
    <dgm:pt modelId="{C22A4F2B-4CBF-431A-AAC2-14014CAC7845}" type="pres">
      <dgm:prSet presAssocID="{326AA638-BCF7-426A-9DB1-9B675FCE9555}" presName="horz3" presStyleCnt="0"/>
      <dgm:spPr/>
    </dgm:pt>
    <dgm:pt modelId="{1694D0BE-A3ED-4395-9AA2-E4CE90FADD07}" type="pres">
      <dgm:prSet presAssocID="{326AA638-BCF7-426A-9DB1-9B675FCE9555}" presName="horzSpace3" presStyleCnt="0"/>
      <dgm:spPr/>
    </dgm:pt>
    <dgm:pt modelId="{7FB1E64F-306E-4A3A-BF07-9E2E4E96C97F}" type="pres">
      <dgm:prSet presAssocID="{326AA638-BCF7-426A-9DB1-9B675FCE9555}" presName="tx3" presStyleLbl="revTx" presStyleIdx="2" presStyleCnt="7"/>
      <dgm:spPr/>
    </dgm:pt>
    <dgm:pt modelId="{E993A8A8-5695-45F7-BDE2-D1318C32134B}" type="pres">
      <dgm:prSet presAssocID="{326AA638-BCF7-426A-9DB1-9B675FCE9555}" presName="vert3" presStyleCnt="0"/>
      <dgm:spPr/>
    </dgm:pt>
    <dgm:pt modelId="{7FA0590D-3D5B-4401-A80B-6E582AAA9AB0}" type="pres">
      <dgm:prSet presAssocID="{55640610-E22B-4B3B-8CAE-8B688D7E0B2A}" presName="thinLine2b" presStyleLbl="callout" presStyleIdx="0" presStyleCnt="3"/>
      <dgm:spPr/>
    </dgm:pt>
    <dgm:pt modelId="{ED9B612D-F9A3-43F6-A500-EBEEED835239}" type="pres">
      <dgm:prSet presAssocID="{55640610-E22B-4B3B-8CAE-8B688D7E0B2A}" presName="vertSpace2b" presStyleCnt="0"/>
      <dgm:spPr/>
    </dgm:pt>
    <dgm:pt modelId="{06F98BA7-2225-4F8F-9969-70BD7C60F45C}" type="pres">
      <dgm:prSet presAssocID="{9CD451D4-E878-482F-9510-22BE0BB7C5B2}" presName="horz2" presStyleCnt="0"/>
      <dgm:spPr/>
    </dgm:pt>
    <dgm:pt modelId="{E939B97E-DE19-49F2-8BE6-87349332656F}" type="pres">
      <dgm:prSet presAssocID="{9CD451D4-E878-482F-9510-22BE0BB7C5B2}" presName="horzSpace2" presStyleCnt="0"/>
      <dgm:spPr/>
    </dgm:pt>
    <dgm:pt modelId="{C4FF964B-23AA-49E8-A7AD-F09AD1865EE8}" type="pres">
      <dgm:prSet presAssocID="{9CD451D4-E878-482F-9510-22BE0BB7C5B2}" presName="tx2" presStyleLbl="revTx" presStyleIdx="3" presStyleCnt="7"/>
      <dgm:spPr/>
    </dgm:pt>
    <dgm:pt modelId="{07EEF0D7-D634-4F8C-8C88-A24A80808886}" type="pres">
      <dgm:prSet presAssocID="{9CD451D4-E878-482F-9510-22BE0BB7C5B2}" presName="vert2" presStyleCnt="0"/>
      <dgm:spPr/>
    </dgm:pt>
    <dgm:pt modelId="{86C2E9F0-CB59-45A9-BA00-940DD4430549}" type="pres">
      <dgm:prSet presAssocID="{480CACAE-4BC6-4FCA-BF51-9F32ECE772D0}" presName="horz3" presStyleCnt="0"/>
      <dgm:spPr/>
    </dgm:pt>
    <dgm:pt modelId="{FAB0E24F-891D-428F-AC38-E79A8491D73A}" type="pres">
      <dgm:prSet presAssocID="{480CACAE-4BC6-4FCA-BF51-9F32ECE772D0}" presName="horzSpace3" presStyleCnt="0"/>
      <dgm:spPr/>
    </dgm:pt>
    <dgm:pt modelId="{8EB50A06-184F-481B-89C9-424039B664BC}" type="pres">
      <dgm:prSet presAssocID="{480CACAE-4BC6-4FCA-BF51-9F32ECE772D0}" presName="tx3" presStyleLbl="revTx" presStyleIdx="4" presStyleCnt="7"/>
      <dgm:spPr/>
    </dgm:pt>
    <dgm:pt modelId="{509CE4BF-6222-436E-A3EB-016219704572}" type="pres">
      <dgm:prSet presAssocID="{480CACAE-4BC6-4FCA-BF51-9F32ECE772D0}" presName="vert3" presStyleCnt="0"/>
      <dgm:spPr/>
    </dgm:pt>
    <dgm:pt modelId="{230E6B19-1483-43D6-A73C-BF2F0933709C}" type="pres">
      <dgm:prSet presAssocID="{9CD451D4-E878-482F-9510-22BE0BB7C5B2}" presName="thinLine2b" presStyleLbl="callout" presStyleIdx="1" presStyleCnt="3"/>
      <dgm:spPr/>
    </dgm:pt>
    <dgm:pt modelId="{B8A0820C-DFBB-492E-8289-E14C10182ECF}" type="pres">
      <dgm:prSet presAssocID="{9CD451D4-E878-482F-9510-22BE0BB7C5B2}" presName="vertSpace2b" presStyleCnt="0"/>
      <dgm:spPr/>
    </dgm:pt>
    <dgm:pt modelId="{50C25BAA-3576-4810-B30B-E557D4F223B7}" type="pres">
      <dgm:prSet presAssocID="{57325E0D-00BA-441C-AEE0-DB213F4FC1F6}" presName="horz2" presStyleCnt="0"/>
      <dgm:spPr/>
    </dgm:pt>
    <dgm:pt modelId="{0F5E42DD-D3DD-4A68-AFF0-D8429805276F}" type="pres">
      <dgm:prSet presAssocID="{57325E0D-00BA-441C-AEE0-DB213F4FC1F6}" presName="horzSpace2" presStyleCnt="0"/>
      <dgm:spPr/>
    </dgm:pt>
    <dgm:pt modelId="{E78933A8-8982-4E5E-8EB6-E3B913F744BA}" type="pres">
      <dgm:prSet presAssocID="{57325E0D-00BA-441C-AEE0-DB213F4FC1F6}" presName="tx2" presStyleLbl="revTx" presStyleIdx="5" presStyleCnt="7"/>
      <dgm:spPr/>
    </dgm:pt>
    <dgm:pt modelId="{95EF1E11-05DA-4A13-9402-FD50C63CBCB9}" type="pres">
      <dgm:prSet presAssocID="{57325E0D-00BA-441C-AEE0-DB213F4FC1F6}" presName="vert2" presStyleCnt="0"/>
      <dgm:spPr/>
    </dgm:pt>
    <dgm:pt modelId="{833D851F-EC1C-41B2-B2B5-DAE869C40862}" type="pres">
      <dgm:prSet presAssocID="{579DE4CE-9C19-4303-8DA1-78579C02ACE1}" presName="horz3" presStyleCnt="0"/>
      <dgm:spPr/>
    </dgm:pt>
    <dgm:pt modelId="{C5F6332B-D3C1-4A51-B232-FAA957960EDF}" type="pres">
      <dgm:prSet presAssocID="{579DE4CE-9C19-4303-8DA1-78579C02ACE1}" presName="horzSpace3" presStyleCnt="0"/>
      <dgm:spPr/>
    </dgm:pt>
    <dgm:pt modelId="{01F15451-2224-4327-9108-80AAD79F8764}" type="pres">
      <dgm:prSet presAssocID="{579DE4CE-9C19-4303-8DA1-78579C02ACE1}" presName="tx3" presStyleLbl="revTx" presStyleIdx="6" presStyleCnt="7"/>
      <dgm:spPr/>
    </dgm:pt>
    <dgm:pt modelId="{DC65D471-138D-4F94-9278-739DD285A7BE}" type="pres">
      <dgm:prSet presAssocID="{579DE4CE-9C19-4303-8DA1-78579C02ACE1}" presName="vert3" presStyleCnt="0"/>
      <dgm:spPr/>
    </dgm:pt>
    <dgm:pt modelId="{316879B8-FD06-4C4A-8F9C-593FD4868791}" type="pres">
      <dgm:prSet presAssocID="{57325E0D-00BA-441C-AEE0-DB213F4FC1F6}" presName="thinLine2b" presStyleLbl="callout" presStyleIdx="2" presStyleCnt="3"/>
      <dgm:spPr/>
    </dgm:pt>
    <dgm:pt modelId="{62C7A0CB-1184-41A9-AC02-0BE7D6F79AF5}" type="pres">
      <dgm:prSet presAssocID="{57325E0D-00BA-441C-AEE0-DB213F4FC1F6}" presName="vertSpace2b" presStyleCnt="0"/>
      <dgm:spPr/>
    </dgm:pt>
  </dgm:ptLst>
  <dgm:cxnLst>
    <dgm:cxn modelId="{C99BBA00-FF1F-48D1-8F20-482FF4C31673}" type="presOf" srcId="{57325E0D-00BA-441C-AEE0-DB213F4FC1F6}" destId="{E78933A8-8982-4E5E-8EB6-E3B913F744BA}" srcOrd="0" destOrd="0" presId="urn:microsoft.com/office/officeart/2008/layout/LinedList"/>
    <dgm:cxn modelId="{7EE4880E-C444-4529-8721-9F63B99FFF59}" srcId="{9CD451D4-E878-482F-9510-22BE0BB7C5B2}" destId="{480CACAE-4BC6-4FCA-BF51-9F32ECE772D0}" srcOrd="0" destOrd="0" parTransId="{F4B97A73-020A-473D-A950-BDCCB874439C}" sibTransId="{B1DB3922-AAB9-4B1F-8CC9-749B35A78ABC}"/>
    <dgm:cxn modelId="{A3A85317-4FF1-4EE2-BCCE-0B33023F52E9}" srcId="{55640610-E22B-4B3B-8CAE-8B688D7E0B2A}" destId="{326AA638-BCF7-426A-9DB1-9B675FCE9555}" srcOrd="0" destOrd="0" parTransId="{46B5CF74-3290-4F98-9505-9F13CF3AE8F3}" sibTransId="{D0392577-8EAA-494F-A1B2-15F1D895BBD7}"/>
    <dgm:cxn modelId="{1EC91720-8551-4ED2-8829-114F6C78C1CC}" srcId="{409CE896-0518-44D5-BEE3-A67741E4E33A}" destId="{9CD451D4-E878-482F-9510-22BE0BB7C5B2}" srcOrd="1" destOrd="0" parTransId="{7ADE6AE1-38E9-4BD2-B80A-695D59B4ACA8}" sibTransId="{48EE1381-88E6-40D3-A8A1-73B59E40E0D0}"/>
    <dgm:cxn modelId="{D727E05E-5932-45FE-A51D-D540967B4DE1}" type="presOf" srcId="{9CD451D4-E878-482F-9510-22BE0BB7C5B2}" destId="{C4FF964B-23AA-49E8-A7AD-F09AD1865EE8}" srcOrd="0" destOrd="0" presId="urn:microsoft.com/office/officeart/2008/layout/LinedList"/>
    <dgm:cxn modelId="{A3806364-16FF-4973-B51D-6ED328C45BA0}" srcId="{409CE896-0518-44D5-BEE3-A67741E4E33A}" destId="{55640610-E22B-4B3B-8CAE-8B688D7E0B2A}" srcOrd="0" destOrd="0" parTransId="{0B345555-83A8-4187-ABC3-2E88544F40D1}" sibTransId="{5EAE0E25-407C-4B92-8AC6-8A333D69482D}"/>
    <dgm:cxn modelId="{47106171-281C-45DF-B7C6-95CF4BCBE30D}" srcId="{57325E0D-00BA-441C-AEE0-DB213F4FC1F6}" destId="{579DE4CE-9C19-4303-8DA1-78579C02ACE1}" srcOrd="0" destOrd="0" parTransId="{88448376-F6F8-4E84-AA29-61FD62D333FB}" sibTransId="{9FE22BB0-0086-4453-B3D0-AF9DF42C1183}"/>
    <dgm:cxn modelId="{C48EED89-980C-4C0F-9E62-89A35BB70119}" srcId="{409CE896-0518-44D5-BEE3-A67741E4E33A}" destId="{57325E0D-00BA-441C-AEE0-DB213F4FC1F6}" srcOrd="2" destOrd="0" parTransId="{B6C43082-D9A9-4D57-8DD2-D8E0024E5471}" sibTransId="{1DC2E070-71EC-4F93-8B07-BB3804F08267}"/>
    <dgm:cxn modelId="{0EA1238B-90D2-468C-9D74-DE46B9F776AE}" type="presOf" srcId="{480CACAE-4BC6-4FCA-BF51-9F32ECE772D0}" destId="{8EB50A06-184F-481B-89C9-424039B664BC}" srcOrd="0" destOrd="0" presId="urn:microsoft.com/office/officeart/2008/layout/LinedList"/>
    <dgm:cxn modelId="{C3EB6BB4-578E-4AE8-9AFA-853C9C891A64}" type="presOf" srcId="{409CE896-0518-44D5-BEE3-A67741E4E33A}" destId="{A6502E21-D020-4FD9-8396-C181B4245F9A}" srcOrd="0" destOrd="0" presId="urn:microsoft.com/office/officeart/2008/layout/LinedList"/>
    <dgm:cxn modelId="{1E8F9ADE-1611-4E22-A5B6-0C1709C70737}" type="presOf" srcId="{579DE4CE-9C19-4303-8DA1-78579C02ACE1}" destId="{01F15451-2224-4327-9108-80AAD79F8764}" srcOrd="0" destOrd="0" presId="urn:microsoft.com/office/officeart/2008/layout/LinedList"/>
    <dgm:cxn modelId="{304E67E1-A58E-4BF7-A82C-2DD22602EEA5}" type="presOf" srcId="{2E68841C-346D-4757-A3EB-E5D03E020D9E}" destId="{99F882D3-EFA5-47B7-BBA8-4EF6E31E27F9}" srcOrd="0" destOrd="0" presId="urn:microsoft.com/office/officeart/2008/layout/LinedList"/>
    <dgm:cxn modelId="{9D1AA1E6-A35F-40D1-98A6-4A4F1C75DF05}" srcId="{2E68841C-346D-4757-A3EB-E5D03E020D9E}" destId="{409CE896-0518-44D5-BEE3-A67741E4E33A}" srcOrd="0" destOrd="0" parTransId="{324076E8-29BC-4004-AD5B-4B854BBF8824}" sibTransId="{F4BCECE8-5676-43D0-AB8D-597BF03706F9}"/>
    <dgm:cxn modelId="{C133FBF0-A760-4910-8B62-4DE5FA6845D9}" type="presOf" srcId="{326AA638-BCF7-426A-9DB1-9B675FCE9555}" destId="{7FB1E64F-306E-4A3A-BF07-9E2E4E96C97F}" srcOrd="0" destOrd="0" presId="urn:microsoft.com/office/officeart/2008/layout/LinedList"/>
    <dgm:cxn modelId="{DD25F7FA-9C3A-4E44-B6A9-2ACE4181385B}" type="presOf" srcId="{55640610-E22B-4B3B-8CAE-8B688D7E0B2A}" destId="{A10F6440-B5A7-4E17-9DD5-33635C26E62E}" srcOrd="0" destOrd="0" presId="urn:microsoft.com/office/officeart/2008/layout/LinedList"/>
    <dgm:cxn modelId="{6B347F65-0BED-46F1-B57F-F1F3251C6A70}" type="presParOf" srcId="{99F882D3-EFA5-47B7-BBA8-4EF6E31E27F9}" destId="{E624DAD8-905A-4EDF-9D90-CCDC4B40A904}" srcOrd="0" destOrd="0" presId="urn:microsoft.com/office/officeart/2008/layout/LinedList"/>
    <dgm:cxn modelId="{B7430D03-69E5-4860-9457-5953D67B1213}" type="presParOf" srcId="{99F882D3-EFA5-47B7-BBA8-4EF6E31E27F9}" destId="{06A3D711-1A5F-4F8E-A2BE-24ACABCBB1F4}" srcOrd="1" destOrd="0" presId="urn:microsoft.com/office/officeart/2008/layout/LinedList"/>
    <dgm:cxn modelId="{1462C854-A8FF-4EF7-A79A-26BEC7C3F4B4}" type="presParOf" srcId="{06A3D711-1A5F-4F8E-A2BE-24ACABCBB1F4}" destId="{A6502E21-D020-4FD9-8396-C181B4245F9A}" srcOrd="0" destOrd="0" presId="urn:microsoft.com/office/officeart/2008/layout/LinedList"/>
    <dgm:cxn modelId="{BF86534D-B24A-4B08-8757-6E5B1E6AB931}" type="presParOf" srcId="{06A3D711-1A5F-4F8E-A2BE-24ACABCBB1F4}" destId="{5473FE87-F20C-48D1-8DB2-88BF9DB0CEC9}" srcOrd="1" destOrd="0" presId="urn:microsoft.com/office/officeart/2008/layout/LinedList"/>
    <dgm:cxn modelId="{A5399357-38EE-4A38-AEFF-FDEAE48399C7}" type="presParOf" srcId="{5473FE87-F20C-48D1-8DB2-88BF9DB0CEC9}" destId="{4191A6FC-1AFE-408B-8910-DAA0D4DBF69E}" srcOrd="0" destOrd="0" presId="urn:microsoft.com/office/officeart/2008/layout/LinedList"/>
    <dgm:cxn modelId="{BAFF2DA2-70E0-497E-9019-8B50F9C069D5}" type="presParOf" srcId="{5473FE87-F20C-48D1-8DB2-88BF9DB0CEC9}" destId="{6706F8BD-10F7-4CAF-AA94-61E952F63F9E}" srcOrd="1" destOrd="0" presId="urn:microsoft.com/office/officeart/2008/layout/LinedList"/>
    <dgm:cxn modelId="{90C5AC20-9F47-4F1C-A723-1886A09D84EE}" type="presParOf" srcId="{6706F8BD-10F7-4CAF-AA94-61E952F63F9E}" destId="{F25F673C-5408-4733-A386-6FB28ECFAF13}" srcOrd="0" destOrd="0" presId="urn:microsoft.com/office/officeart/2008/layout/LinedList"/>
    <dgm:cxn modelId="{566CA801-948B-49AC-92AF-CE8C15C1A67B}" type="presParOf" srcId="{6706F8BD-10F7-4CAF-AA94-61E952F63F9E}" destId="{A10F6440-B5A7-4E17-9DD5-33635C26E62E}" srcOrd="1" destOrd="0" presId="urn:microsoft.com/office/officeart/2008/layout/LinedList"/>
    <dgm:cxn modelId="{47C0CA02-1AB3-4832-897F-6E587D35C7BF}" type="presParOf" srcId="{6706F8BD-10F7-4CAF-AA94-61E952F63F9E}" destId="{F43C2C17-1C61-460D-90FB-8B3D84A3F481}" srcOrd="2" destOrd="0" presId="urn:microsoft.com/office/officeart/2008/layout/LinedList"/>
    <dgm:cxn modelId="{EE7776EC-8B6E-4870-BE33-7934ACFF492C}" type="presParOf" srcId="{F43C2C17-1C61-460D-90FB-8B3D84A3F481}" destId="{C22A4F2B-4CBF-431A-AAC2-14014CAC7845}" srcOrd="0" destOrd="0" presId="urn:microsoft.com/office/officeart/2008/layout/LinedList"/>
    <dgm:cxn modelId="{EA9172C4-86B1-4AC6-A4A3-E5E9F8B017CA}" type="presParOf" srcId="{C22A4F2B-4CBF-431A-AAC2-14014CAC7845}" destId="{1694D0BE-A3ED-4395-9AA2-E4CE90FADD07}" srcOrd="0" destOrd="0" presId="urn:microsoft.com/office/officeart/2008/layout/LinedList"/>
    <dgm:cxn modelId="{6BCA02E7-7FA5-4FF0-A020-EEDEF1898290}" type="presParOf" srcId="{C22A4F2B-4CBF-431A-AAC2-14014CAC7845}" destId="{7FB1E64F-306E-4A3A-BF07-9E2E4E96C97F}" srcOrd="1" destOrd="0" presId="urn:microsoft.com/office/officeart/2008/layout/LinedList"/>
    <dgm:cxn modelId="{373F529A-D309-4301-8C9F-566822FBF81E}" type="presParOf" srcId="{C22A4F2B-4CBF-431A-AAC2-14014CAC7845}" destId="{E993A8A8-5695-45F7-BDE2-D1318C32134B}" srcOrd="2" destOrd="0" presId="urn:microsoft.com/office/officeart/2008/layout/LinedList"/>
    <dgm:cxn modelId="{EDC4FC2E-F729-491E-87E2-42156BB3172B}" type="presParOf" srcId="{5473FE87-F20C-48D1-8DB2-88BF9DB0CEC9}" destId="{7FA0590D-3D5B-4401-A80B-6E582AAA9AB0}" srcOrd="2" destOrd="0" presId="urn:microsoft.com/office/officeart/2008/layout/LinedList"/>
    <dgm:cxn modelId="{DD8D1A67-A9E6-4CB4-810B-560286531C14}" type="presParOf" srcId="{5473FE87-F20C-48D1-8DB2-88BF9DB0CEC9}" destId="{ED9B612D-F9A3-43F6-A500-EBEEED835239}" srcOrd="3" destOrd="0" presId="urn:microsoft.com/office/officeart/2008/layout/LinedList"/>
    <dgm:cxn modelId="{491C549C-167F-4DB6-984D-C24494B2FD01}" type="presParOf" srcId="{5473FE87-F20C-48D1-8DB2-88BF9DB0CEC9}" destId="{06F98BA7-2225-4F8F-9969-70BD7C60F45C}" srcOrd="4" destOrd="0" presId="urn:microsoft.com/office/officeart/2008/layout/LinedList"/>
    <dgm:cxn modelId="{1020C08A-2EB8-4C85-981D-E1CBADC88E37}" type="presParOf" srcId="{06F98BA7-2225-4F8F-9969-70BD7C60F45C}" destId="{E939B97E-DE19-49F2-8BE6-87349332656F}" srcOrd="0" destOrd="0" presId="urn:microsoft.com/office/officeart/2008/layout/LinedList"/>
    <dgm:cxn modelId="{27F7AD0D-D0C7-4BA5-ADB4-2D750A014B32}" type="presParOf" srcId="{06F98BA7-2225-4F8F-9969-70BD7C60F45C}" destId="{C4FF964B-23AA-49E8-A7AD-F09AD1865EE8}" srcOrd="1" destOrd="0" presId="urn:microsoft.com/office/officeart/2008/layout/LinedList"/>
    <dgm:cxn modelId="{2F80A46B-4C78-4C46-8248-61460035F059}" type="presParOf" srcId="{06F98BA7-2225-4F8F-9969-70BD7C60F45C}" destId="{07EEF0D7-D634-4F8C-8C88-A24A80808886}" srcOrd="2" destOrd="0" presId="urn:microsoft.com/office/officeart/2008/layout/LinedList"/>
    <dgm:cxn modelId="{89179545-1CE3-4C22-BCAE-7105758145FB}" type="presParOf" srcId="{07EEF0D7-D634-4F8C-8C88-A24A80808886}" destId="{86C2E9F0-CB59-45A9-BA00-940DD4430549}" srcOrd="0" destOrd="0" presId="urn:microsoft.com/office/officeart/2008/layout/LinedList"/>
    <dgm:cxn modelId="{ED88E304-FC6F-4D30-8F2B-E1F6740633A8}" type="presParOf" srcId="{86C2E9F0-CB59-45A9-BA00-940DD4430549}" destId="{FAB0E24F-891D-428F-AC38-E79A8491D73A}" srcOrd="0" destOrd="0" presId="urn:microsoft.com/office/officeart/2008/layout/LinedList"/>
    <dgm:cxn modelId="{5567FD6B-4FD0-47F4-B851-707D9DE58E33}" type="presParOf" srcId="{86C2E9F0-CB59-45A9-BA00-940DD4430549}" destId="{8EB50A06-184F-481B-89C9-424039B664BC}" srcOrd="1" destOrd="0" presId="urn:microsoft.com/office/officeart/2008/layout/LinedList"/>
    <dgm:cxn modelId="{C455B4C7-85BB-4CF8-AF82-CD284BF20D6E}" type="presParOf" srcId="{86C2E9F0-CB59-45A9-BA00-940DD4430549}" destId="{509CE4BF-6222-436E-A3EB-016219704572}" srcOrd="2" destOrd="0" presId="urn:microsoft.com/office/officeart/2008/layout/LinedList"/>
    <dgm:cxn modelId="{5A75BBE4-624F-4630-BA67-400169C60B03}" type="presParOf" srcId="{5473FE87-F20C-48D1-8DB2-88BF9DB0CEC9}" destId="{230E6B19-1483-43D6-A73C-BF2F0933709C}" srcOrd="5" destOrd="0" presId="urn:microsoft.com/office/officeart/2008/layout/LinedList"/>
    <dgm:cxn modelId="{09F65927-1E09-495C-8638-449161423182}" type="presParOf" srcId="{5473FE87-F20C-48D1-8DB2-88BF9DB0CEC9}" destId="{B8A0820C-DFBB-492E-8289-E14C10182ECF}" srcOrd="6" destOrd="0" presId="urn:microsoft.com/office/officeart/2008/layout/LinedList"/>
    <dgm:cxn modelId="{6764804C-CEBD-4A1D-B514-52D4F38E672D}" type="presParOf" srcId="{5473FE87-F20C-48D1-8DB2-88BF9DB0CEC9}" destId="{50C25BAA-3576-4810-B30B-E557D4F223B7}" srcOrd="7" destOrd="0" presId="urn:microsoft.com/office/officeart/2008/layout/LinedList"/>
    <dgm:cxn modelId="{1D57A41F-42BF-4DB6-B16D-0C4E9494E905}" type="presParOf" srcId="{50C25BAA-3576-4810-B30B-E557D4F223B7}" destId="{0F5E42DD-D3DD-4A68-AFF0-D8429805276F}" srcOrd="0" destOrd="0" presId="urn:microsoft.com/office/officeart/2008/layout/LinedList"/>
    <dgm:cxn modelId="{6C9C70F7-19D2-45A1-B0F9-C643D7F3C28E}" type="presParOf" srcId="{50C25BAA-3576-4810-B30B-E557D4F223B7}" destId="{E78933A8-8982-4E5E-8EB6-E3B913F744BA}" srcOrd="1" destOrd="0" presId="urn:microsoft.com/office/officeart/2008/layout/LinedList"/>
    <dgm:cxn modelId="{68DBB5EC-5A33-42BA-A02A-59647966131C}" type="presParOf" srcId="{50C25BAA-3576-4810-B30B-E557D4F223B7}" destId="{95EF1E11-05DA-4A13-9402-FD50C63CBCB9}" srcOrd="2" destOrd="0" presId="urn:microsoft.com/office/officeart/2008/layout/LinedList"/>
    <dgm:cxn modelId="{56673838-0EB7-485B-A045-6FB559CBE0F2}" type="presParOf" srcId="{95EF1E11-05DA-4A13-9402-FD50C63CBCB9}" destId="{833D851F-EC1C-41B2-B2B5-DAE869C40862}" srcOrd="0" destOrd="0" presId="urn:microsoft.com/office/officeart/2008/layout/LinedList"/>
    <dgm:cxn modelId="{0EC2BAAE-D9D7-4617-AA21-19C145B77503}" type="presParOf" srcId="{833D851F-EC1C-41B2-B2B5-DAE869C40862}" destId="{C5F6332B-D3C1-4A51-B232-FAA957960EDF}" srcOrd="0" destOrd="0" presId="urn:microsoft.com/office/officeart/2008/layout/LinedList"/>
    <dgm:cxn modelId="{EF310444-210E-40E7-86A5-8D0A993C89A3}" type="presParOf" srcId="{833D851F-EC1C-41B2-B2B5-DAE869C40862}" destId="{01F15451-2224-4327-9108-80AAD79F8764}" srcOrd="1" destOrd="0" presId="urn:microsoft.com/office/officeart/2008/layout/LinedList"/>
    <dgm:cxn modelId="{30BEC4CF-D26C-441F-8F61-D65DE351181E}" type="presParOf" srcId="{833D851F-EC1C-41B2-B2B5-DAE869C40862}" destId="{DC65D471-138D-4F94-9278-739DD285A7BE}" srcOrd="2" destOrd="0" presId="urn:microsoft.com/office/officeart/2008/layout/LinedList"/>
    <dgm:cxn modelId="{C260B405-111A-48F6-8B91-BFDC7BA90FA0}" type="presParOf" srcId="{5473FE87-F20C-48D1-8DB2-88BF9DB0CEC9}" destId="{316879B8-FD06-4C4A-8F9C-593FD4868791}" srcOrd="8" destOrd="0" presId="urn:microsoft.com/office/officeart/2008/layout/LinedList"/>
    <dgm:cxn modelId="{C43DA295-D17F-4207-AB29-0F8BFDB613CA}" type="presParOf" srcId="{5473FE87-F20C-48D1-8DB2-88BF9DB0CEC9}" destId="{62C7A0CB-1184-41A9-AC02-0BE7D6F79AF5}" srcOrd="9"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CECAE5-6C04-4BE6-B087-AB645D6581A3}">
      <dsp:nvSpPr>
        <dsp:cNvPr id="0" name=""/>
        <dsp:cNvSpPr/>
      </dsp:nvSpPr>
      <dsp:spPr>
        <a:xfrm>
          <a:off x="5133" y="880863"/>
          <a:ext cx="2443028" cy="1683246"/>
        </a:xfrm>
        <a:prstGeom prst="round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t="-23000" b="-23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D1AD532-FC3B-4996-A207-50D0E7474C0E}">
      <dsp:nvSpPr>
        <dsp:cNvPr id="0" name=""/>
        <dsp:cNvSpPr/>
      </dsp:nvSpPr>
      <dsp:spPr>
        <a:xfrm>
          <a:off x="5133" y="2564110"/>
          <a:ext cx="2443028" cy="906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r>
            <a:rPr lang="en-US" sz="1300" b="1" kern="1200" dirty="0"/>
            <a:t>101</a:t>
          </a:r>
        </a:p>
        <a:p>
          <a:pPr marL="0" lvl="0" indent="0" algn="ctr" defTabSz="577850">
            <a:lnSpc>
              <a:spcPct val="90000"/>
            </a:lnSpc>
            <a:spcBef>
              <a:spcPct val="0"/>
            </a:spcBef>
            <a:spcAft>
              <a:spcPct val="35000"/>
            </a:spcAft>
            <a:buNone/>
          </a:pPr>
          <a:r>
            <a:rPr lang="en-US" sz="1300" kern="1200" dirty="0"/>
            <a:t> HBCUs are in existence</a:t>
          </a:r>
        </a:p>
      </dsp:txBody>
      <dsp:txXfrm>
        <a:off x="5133" y="2564110"/>
        <a:ext cx="2443028" cy="906363"/>
      </dsp:txXfrm>
    </dsp:sp>
    <dsp:sp modelId="{9C0BBA33-30AC-4CD9-A50D-339C6A707D24}">
      <dsp:nvSpPr>
        <dsp:cNvPr id="0" name=""/>
        <dsp:cNvSpPr/>
      </dsp:nvSpPr>
      <dsp:spPr>
        <a:xfrm>
          <a:off x="2692568" y="880863"/>
          <a:ext cx="2443028" cy="1683246"/>
        </a:xfrm>
        <a:prstGeom prst="round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t="-23000" b="-23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F3CE6C5-F1B2-4AB7-A36F-892A4AA47608}">
      <dsp:nvSpPr>
        <dsp:cNvPr id="0" name=""/>
        <dsp:cNvSpPr/>
      </dsp:nvSpPr>
      <dsp:spPr>
        <a:xfrm>
          <a:off x="2692568" y="2564110"/>
          <a:ext cx="2443028" cy="906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r>
            <a:rPr lang="en-US" sz="1300" b="1" kern="1200" dirty="0"/>
            <a:t>21</a:t>
          </a:r>
        </a:p>
        <a:p>
          <a:pPr marL="0" lvl="0" indent="0" algn="ctr" defTabSz="577850">
            <a:lnSpc>
              <a:spcPct val="90000"/>
            </a:lnSpc>
            <a:spcBef>
              <a:spcPct val="0"/>
            </a:spcBef>
            <a:spcAft>
              <a:spcPct val="35000"/>
            </a:spcAft>
            <a:buNone/>
          </a:pPr>
          <a:r>
            <a:rPr lang="en-US" sz="1300" kern="1200" dirty="0"/>
            <a:t>Different US states, district, and US territory house HBCUs</a:t>
          </a:r>
        </a:p>
      </dsp:txBody>
      <dsp:txXfrm>
        <a:off x="2692568" y="2564110"/>
        <a:ext cx="2443028" cy="906363"/>
      </dsp:txXfrm>
    </dsp:sp>
    <dsp:sp modelId="{5CA9C17B-CDE9-427A-96B3-E58C843151BD}">
      <dsp:nvSpPr>
        <dsp:cNvPr id="0" name=""/>
        <dsp:cNvSpPr/>
      </dsp:nvSpPr>
      <dsp:spPr>
        <a:xfrm>
          <a:off x="5380002" y="880863"/>
          <a:ext cx="2443028" cy="1683246"/>
        </a:xfrm>
        <a:prstGeom prst="round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t="-23000" b="-23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EAF8B09-C1B3-4BEF-9FF2-66A62E866F00}">
      <dsp:nvSpPr>
        <dsp:cNvPr id="0" name=""/>
        <dsp:cNvSpPr/>
      </dsp:nvSpPr>
      <dsp:spPr>
        <a:xfrm>
          <a:off x="5380002" y="2564110"/>
          <a:ext cx="2443028" cy="906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r>
            <a:rPr lang="en-US" sz="1300" b="1" kern="1200" dirty="0"/>
            <a:t>249,244</a:t>
          </a:r>
        </a:p>
        <a:p>
          <a:pPr marL="0" lvl="0" indent="0" algn="ctr" defTabSz="577850">
            <a:lnSpc>
              <a:spcPct val="90000"/>
            </a:lnSpc>
            <a:spcBef>
              <a:spcPct val="0"/>
            </a:spcBef>
            <a:spcAft>
              <a:spcPct val="35000"/>
            </a:spcAft>
            <a:buNone/>
          </a:pPr>
          <a:r>
            <a:rPr lang="en-US" sz="1300" kern="1200" dirty="0"/>
            <a:t>Number of enrolled undergraduates across all HBCUs</a:t>
          </a:r>
        </a:p>
      </dsp:txBody>
      <dsp:txXfrm>
        <a:off x="5380002" y="2564110"/>
        <a:ext cx="2443028" cy="906363"/>
      </dsp:txXfrm>
    </dsp:sp>
    <dsp:sp modelId="{8BD54A19-E7E3-47AD-893A-B1FCA338C7A9}">
      <dsp:nvSpPr>
        <dsp:cNvPr id="0" name=""/>
        <dsp:cNvSpPr/>
      </dsp:nvSpPr>
      <dsp:spPr>
        <a:xfrm>
          <a:off x="8067437" y="880863"/>
          <a:ext cx="2443028" cy="1683246"/>
        </a:xfrm>
        <a:prstGeom prst="round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a:stretch>
            <a:fillRect t="-23000" b="-23000"/>
          </a:stretch>
        </a:blip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9521FEE-C71E-495C-B9FE-3AA26E74E339}">
      <dsp:nvSpPr>
        <dsp:cNvPr id="0" name=""/>
        <dsp:cNvSpPr/>
      </dsp:nvSpPr>
      <dsp:spPr>
        <a:xfrm>
          <a:off x="8067437" y="2564110"/>
          <a:ext cx="2443028" cy="90636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92456" rIns="92456" bIns="0" numCol="1" spcCol="1270" anchor="t" anchorCtr="0">
          <a:noAutofit/>
        </a:bodyPr>
        <a:lstStyle/>
        <a:p>
          <a:pPr marL="0" lvl="0" indent="0" algn="ctr" defTabSz="577850">
            <a:lnSpc>
              <a:spcPct val="90000"/>
            </a:lnSpc>
            <a:spcBef>
              <a:spcPct val="0"/>
            </a:spcBef>
            <a:spcAft>
              <a:spcPct val="35000"/>
            </a:spcAft>
            <a:buNone/>
          </a:pPr>
          <a:r>
            <a:rPr lang="en-US" sz="1300" b="1" kern="1200" dirty="0"/>
            <a:t>48,494</a:t>
          </a:r>
        </a:p>
        <a:p>
          <a:pPr marL="0" lvl="0" indent="0" algn="ctr" defTabSz="577850">
            <a:lnSpc>
              <a:spcPct val="90000"/>
            </a:lnSpc>
            <a:spcBef>
              <a:spcPct val="0"/>
            </a:spcBef>
            <a:spcAft>
              <a:spcPct val="35000"/>
            </a:spcAft>
            <a:buNone/>
          </a:pPr>
          <a:r>
            <a:rPr lang="en-US" sz="1300" kern="1200" dirty="0"/>
            <a:t>Number of Associate, Bachelor, Master, and Doctorate degrees issued across all HBCUs</a:t>
          </a:r>
        </a:p>
      </dsp:txBody>
      <dsp:txXfrm>
        <a:off x="8067437" y="2564110"/>
        <a:ext cx="2443028" cy="9063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24DAD8-905A-4EDF-9D90-CCDC4B40A904}">
      <dsp:nvSpPr>
        <dsp:cNvPr id="0" name=""/>
        <dsp:cNvSpPr/>
      </dsp:nvSpPr>
      <dsp:spPr>
        <a:xfrm>
          <a:off x="0" y="0"/>
          <a:ext cx="4106504" cy="0"/>
        </a:xfrm>
        <a:prstGeom prst="line">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502E21-D020-4FD9-8396-C181B4245F9A}">
      <dsp:nvSpPr>
        <dsp:cNvPr id="0" name=""/>
        <dsp:cNvSpPr/>
      </dsp:nvSpPr>
      <dsp:spPr>
        <a:xfrm>
          <a:off x="0" y="0"/>
          <a:ext cx="821300" cy="2661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HBCUs</a:t>
          </a:r>
        </a:p>
      </dsp:txBody>
      <dsp:txXfrm>
        <a:off x="0" y="0"/>
        <a:ext cx="821300" cy="2661313"/>
      </dsp:txXfrm>
    </dsp:sp>
    <dsp:sp modelId="{A10F6440-B5A7-4E17-9DD5-33635C26E62E}">
      <dsp:nvSpPr>
        <dsp:cNvPr id="0" name=""/>
        <dsp:cNvSpPr/>
      </dsp:nvSpPr>
      <dsp:spPr>
        <a:xfrm>
          <a:off x="882898" y="120850"/>
          <a:ext cx="1581004" cy="24170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All Institutions</a:t>
          </a:r>
        </a:p>
      </dsp:txBody>
      <dsp:txXfrm>
        <a:off x="882898" y="120850"/>
        <a:ext cx="1581004" cy="2417012"/>
      </dsp:txXfrm>
    </dsp:sp>
    <dsp:sp modelId="{7FB1E64F-306E-4A3A-BF07-9E2E4E96C97F}">
      <dsp:nvSpPr>
        <dsp:cNvPr id="0" name=""/>
        <dsp:cNvSpPr/>
      </dsp:nvSpPr>
      <dsp:spPr>
        <a:xfrm>
          <a:off x="2525499" y="120850"/>
          <a:ext cx="1581004" cy="24170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213360" numCol="1" spcCol="1270" anchor="t" anchorCtr="0">
          <a:noAutofit/>
        </a:bodyPr>
        <a:lstStyle/>
        <a:p>
          <a:pPr marL="0" lvl="0" indent="0" algn="l" defTabSz="2489200">
            <a:lnSpc>
              <a:spcPct val="90000"/>
            </a:lnSpc>
            <a:spcBef>
              <a:spcPct val="0"/>
            </a:spcBef>
            <a:spcAft>
              <a:spcPct val="35000"/>
            </a:spcAft>
            <a:buNone/>
          </a:pPr>
          <a:r>
            <a:rPr lang="en-US" sz="5600" kern="1200" dirty="0"/>
            <a:t>101</a:t>
          </a:r>
        </a:p>
      </dsp:txBody>
      <dsp:txXfrm>
        <a:off x="2525499" y="120850"/>
        <a:ext cx="1581004" cy="2417012"/>
      </dsp:txXfrm>
    </dsp:sp>
    <dsp:sp modelId="{7FA0590D-3D5B-4401-A80B-6E582AAA9AB0}">
      <dsp:nvSpPr>
        <dsp:cNvPr id="0" name=""/>
        <dsp:cNvSpPr/>
      </dsp:nvSpPr>
      <dsp:spPr>
        <a:xfrm>
          <a:off x="821300" y="2537863"/>
          <a:ext cx="3285203"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24DAD8-905A-4EDF-9D90-CCDC4B40A904}">
      <dsp:nvSpPr>
        <dsp:cNvPr id="0" name=""/>
        <dsp:cNvSpPr/>
      </dsp:nvSpPr>
      <dsp:spPr>
        <a:xfrm>
          <a:off x="0" y="0"/>
          <a:ext cx="4106504" cy="0"/>
        </a:xfrm>
        <a:prstGeom prst="line">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502E21-D020-4FD9-8396-C181B4245F9A}">
      <dsp:nvSpPr>
        <dsp:cNvPr id="0" name=""/>
        <dsp:cNvSpPr/>
      </dsp:nvSpPr>
      <dsp:spPr>
        <a:xfrm>
          <a:off x="0" y="0"/>
          <a:ext cx="821300" cy="2661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Land Grant HBCUs</a:t>
          </a:r>
        </a:p>
      </dsp:txBody>
      <dsp:txXfrm>
        <a:off x="0" y="0"/>
        <a:ext cx="821300" cy="2661313"/>
      </dsp:txXfrm>
    </dsp:sp>
    <dsp:sp modelId="{A10F6440-B5A7-4E17-9DD5-33635C26E62E}">
      <dsp:nvSpPr>
        <dsp:cNvPr id="0" name=""/>
        <dsp:cNvSpPr/>
      </dsp:nvSpPr>
      <dsp:spPr>
        <a:xfrm>
          <a:off x="882898" y="6185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4-year institutions</a:t>
          </a:r>
        </a:p>
      </dsp:txBody>
      <dsp:txXfrm>
        <a:off x="882898" y="61854"/>
        <a:ext cx="1581004" cy="1237094"/>
      </dsp:txXfrm>
    </dsp:sp>
    <dsp:sp modelId="{7FB1E64F-306E-4A3A-BF07-9E2E4E96C97F}">
      <dsp:nvSpPr>
        <dsp:cNvPr id="0" name=""/>
        <dsp:cNvSpPr/>
      </dsp:nvSpPr>
      <dsp:spPr>
        <a:xfrm>
          <a:off x="2525499" y="6185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7170" tIns="217170" rIns="217170" bIns="217170" numCol="1" spcCol="1270" anchor="t" anchorCtr="0">
          <a:noAutofit/>
        </a:bodyPr>
        <a:lstStyle/>
        <a:p>
          <a:pPr marL="0" lvl="0" indent="0" algn="l" defTabSz="2533650">
            <a:lnSpc>
              <a:spcPct val="90000"/>
            </a:lnSpc>
            <a:spcBef>
              <a:spcPct val="0"/>
            </a:spcBef>
            <a:spcAft>
              <a:spcPct val="35000"/>
            </a:spcAft>
            <a:buNone/>
          </a:pPr>
          <a:r>
            <a:rPr lang="en-US" sz="5700" kern="1200" dirty="0"/>
            <a:t>22</a:t>
          </a:r>
        </a:p>
      </dsp:txBody>
      <dsp:txXfrm>
        <a:off x="2525499" y="61854"/>
        <a:ext cx="1581004" cy="1237094"/>
      </dsp:txXfrm>
    </dsp:sp>
    <dsp:sp modelId="{7FA0590D-3D5B-4401-A80B-6E582AAA9AB0}">
      <dsp:nvSpPr>
        <dsp:cNvPr id="0" name=""/>
        <dsp:cNvSpPr/>
      </dsp:nvSpPr>
      <dsp:spPr>
        <a:xfrm>
          <a:off x="821300" y="1298949"/>
          <a:ext cx="3285203"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4FF964B-23AA-49E8-A7AD-F09AD1865EE8}">
      <dsp:nvSpPr>
        <dsp:cNvPr id="0" name=""/>
        <dsp:cNvSpPr/>
      </dsp:nvSpPr>
      <dsp:spPr>
        <a:xfrm>
          <a:off x="882898" y="136080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 2-year institutions</a:t>
          </a:r>
        </a:p>
      </dsp:txBody>
      <dsp:txXfrm>
        <a:off x="882898" y="1360804"/>
        <a:ext cx="1581004" cy="1237094"/>
      </dsp:txXfrm>
    </dsp:sp>
    <dsp:sp modelId="{8EB50A06-184F-481B-89C9-424039B664BC}">
      <dsp:nvSpPr>
        <dsp:cNvPr id="0" name=""/>
        <dsp:cNvSpPr/>
      </dsp:nvSpPr>
      <dsp:spPr>
        <a:xfrm>
          <a:off x="2525499" y="136080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7170" tIns="217170" rIns="217170" bIns="217170" numCol="1" spcCol="1270" anchor="t" anchorCtr="0">
          <a:noAutofit/>
        </a:bodyPr>
        <a:lstStyle/>
        <a:p>
          <a:pPr marL="0" lvl="0" indent="0" algn="l" defTabSz="2533650">
            <a:lnSpc>
              <a:spcPct val="90000"/>
            </a:lnSpc>
            <a:spcBef>
              <a:spcPct val="0"/>
            </a:spcBef>
            <a:spcAft>
              <a:spcPct val="35000"/>
            </a:spcAft>
            <a:buNone/>
          </a:pPr>
          <a:r>
            <a:rPr lang="en-US" sz="5700" kern="1200" dirty="0"/>
            <a:t>0</a:t>
          </a:r>
        </a:p>
      </dsp:txBody>
      <dsp:txXfrm>
        <a:off x="2525499" y="1360804"/>
        <a:ext cx="1581004" cy="1237094"/>
      </dsp:txXfrm>
    </dsp:sp>
    <dsp:sp modelId="{230E6B19-1483-43D6-A73C-BF2F0933709C}">
      <dsp:nvSpPr>
        <dsp:cNvPr id="0" name=""/>
        <dsp:cNvSpPr/>
      </dsp:nvSpPr>
      <dsp:spPr>
        <a:xfrm>
          <a:off x="821300" y="2597898"/>
          <a:ext cx="3285203"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24DAD8-905A-4EDF-9D90-CCDC4B40A904}">
      <dsp:nvSpPr>
        <dsp:cNvPr id="0" name=""/>
        <dsp:cNvSpPr/>
      </dsp:nvSpPr>
      <dsp:spPr>
        <a:xfrm>
          <a:off x="0" y="0"/>
          <a:ext cx="4106504" cy="0"/>
        </a:xfrm>
        <a:prstGeom prst="line">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502E21-D020-4FD9-8396-C181B4245F9A}">
      <dsp:nvSpPr>
        <dsp:cNvPr id="0" name=""/>
        <dsp:cNvSpPr/>
      </dsp:nvSpPr>
      <dsp:spPr>
        <a:xfrm>
          <a:off x="0" y="0"/>
          <a:ext cx="821300" cy="2661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Public HBCUs</a:t>
          </a:r>
        </a:p>
      </dsp:txBody>
      <dsp:txXfrm>
        <a:off x="0" y="0"/>
        <a:ext cx="821300" cy="2661313"/>
      </dsp:txXfrm>
    </dsp:sp>
    <dsp:sp modelId="{A10F6440-B5A7-4E17-9DD5-33635C26E62E}">
      <dsp:nvSpPr>
        <dsp:cNvPr id="0" name=""/>
        <dsp:cNvSpPr/>
      </dsp:nvSpPr>
      <dsp:spPr>
        <a:xfrm>
          <a:off x="882898" y="6185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4-year institutions</a:t>
          </a:r>
        </a:p>
      </dsp:txBody>
      <dsp:txXfrm>
        <a:off x="882898" y="61854"/>
        <a:ext cx="1581004" cy="1237094"/>
      </dsp:txXfrm>
    </dsp:sp>
    <dsp:sp modelId="{7FB1E64F-306E-4A3A-BF07-9E2E4E96C97F}">
      <dsp:nvSpPr>
        <dsp:cNvPr id="0" name=""/>
        <dsp:cNvSpPr/>
      </dsp:nvSpPr>
      <dsp:spPr>
        <a:xfrm>
          <a:off x="2525499" y="6185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7170" tIns="217170" rIns="217170" bIns="217170" numCol="1" spcCol="1270" anchor="t" anchorCtr="0">
          <a:noAutofit/>
        </a:bodyPr>
        <a:lstStyle/>
        <a:p>
          <a:pPr marL="0" lvl="0" indent="0" algn="l" defTabSz="2533650">
            <a:lnSpc>
              <a:spcPct val="90000"/>
            </a:lnSpc>
            <a:spcBef>
              <a:spcPct val="0"/>
            </a:spcBef>
            <a:spcAft>
              <a:spcPct val="35000"/>
            </a:spcAft>
            <a:buNone/>
          </a:pPr>
          <a:r>
            <a:rPr lang="en-US" sz="5700" kern="1200" dirty="0"/>
            <a:t>40</a:t>
          </a:r>
        </a:p>
      </dsp:txBody>
      <dsp:txXfrm>
        <a:off x="2525499" y="61854"/>
        <a:ext cx="1581004" cy="1237094"/>
      </dsp:txXfrm>
    </dsp:sp>
    <dsp:sp modelId="{7FA0590D-3D5B-4401-A80B-6E582AAA9AB0}">
      <dsp:nvSpPr>
        <dsp:cNvPr id="0" name=""/>
        <dsp:cNvSpPr/>
      </dsp:nvSpPr>
      <dsp:spPr>
        <a:xfrm>
          <a:off x="821300" y="1298949"/>
          <a:ext cx="3285203"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4FF964B-23AA-49E8-A7AD-F09AD1865EE8}">
      <dsp:nvSpPr>
        <dsp:cNvPr id="0" name=""/>
        <dsp:cNvSpPr/>
      </dsp:nvSpPr>
      <dsp:spPr>
        <a:xfrm>
          <a:off x="882898" y="136080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 2-year institutions</a:t>
          </a:r>
        </a:p>
      </dsp:txBody>
      <dsp:txXfrm>
        <a:off x="882898" y="1360804"/>
        <a:ext cx="1581004" cy="1237094"/>
      </dsp:txXfrm>
    </dsp:sp>
    <dsp:sp modelId="{8EB50A06-184F-481B-89C9-424039B664BC}">
      <dsp:nvSpPr>
        <dsp:cNvPr id="0" name=""/>
        <dsp:cNvSpPr/>
      </dsp:nvSpPr>
      <dsp:spPr>
        <a:xfrm>
          <a:off x="2525499" y="136080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7170" tIns="217170" rIns="217170" bIns="217170" numCol="1" spcCol="1270" anchor="t" anchorCtr="0">
          <a:noAutofit/>
        </a:bodyPr>
        <a:lstStyle/>
        <a:p>
          <a:pPr marL="0" lvl="0" indent="0" algn="l" defTabSz="2533650">
            <a:lnSpc>
              <a:spcPct val="90000"/>
            </a:lnSpc>
            <a:spcBef>
              <a:spcPct val="0"/>
            </a:spcBef>
            <a:spcAft>
              <a:spcPct val="35000"/>
            </a:spcAft>
            <a:buNone/>
          </a:pPr>
          <a:r>
            <a:rPr lang="en-US" sz="5700" kern="1200" dirty="0"/>
            <a:t>11</a:t>
          </a:r>
        </a:p>
      </dsp:txBody>
      <dsp:txXfrm>
        <a:off x="2525499" y="1360804"/>
        <a:ext cx="1581004" cy="1237094"/>
      </dsp:txXfrm>
    </dsp:sp>
    <dsp:sp modelId="{230E6B19-1483-43D6-A73C-BF2F0933709C}">
      <dsp:nvSpPr>
        <dsp:cNvPr id="0" name=""/>
        <dsp:cNvSpPr/>
      </dsp:nvSpPr>
      <dsp:spPr>
        <a:xfrm>
          <a:off x="821300" y="2597898"/>
          <a:ext cx="3285203"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24DAD8-905A-4EDF-9D90-CCDC4B40A904}">
      <dsp:nvSpPr>
        <dsp:cNvPr id="0" name=""/>
        <dsp:cNvSpPr/>
      </dsp:nvSpPr>
      <dsp:spPr>
        <a:xfrm>
          <a:off x="0" y="0"/>
          <a:ext cx="4106504" cy="0"/>
        </a:xfrm>
        <a:prstGeom prst="line">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502E21-D020-4FD9-8396-C181B4245F9A}">
      <dsp:nvSpPr>
        <dsp:cNvPr id="0" name=""/>
        <dsp:cNvSpPr/>
      </dsp:nvSpPr>
      <dsp:spPr>
        <a:xfrm>
          <a:off x="0" y="0"/>
          <a:ext cx="821300" cy="266131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4770" tIns="64770" rIns="64770" bIns="64770" numCol="1" spcCol="1270" anchor="t" anchorCtr="0">
          <a:noAutofit/>
        </a:bodyPr>
        <a:lstStyle/>
        <a:p>
          <a:pPr marL="0" lvl="0" indent="0" algn="l" defTabSz="755650">
            <a:lnSpc>
              <a:spcPct val="90000"/>
            </a:lnSpc>
            <a:spcBef>
              <a:spcPct val="0"/>
            </a:spcBef>
            <a:spcAft>
              <a:spcPct val="35000"/>
            </a:spcAft>
            <a:buNone/>
          </a:pPr>
          <a:r>
            <a:rPr lang="en-US" sz="1700" kern="1200" dirty="0"/>
            <a:t>Private HBCUs</a:t>
          </a:r>
        </a:p>
      </dsp:txBody>
      <dsp:txXfrm>
        <a:off x="0" y="0"/>
        <a:ext cx="821300" cy="2661313"/>
      </dsp:txXfrm>
    </dsp:sp>
    <dsp:sp modelId="{A10F6440-B5A7-4E17-9DD5-33635C26E62E}">
      <dsp:nvSpPr>
        <dsp:cNvPr id="0" name=""/>
        <dsp:cNvSpPr/>
      </dsp:nvSpPr>
      <dsp:spPr>
        <a:xfrm>
          <a:off x="882898" y="6185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4-year institutions</a:t>
          </a:r>
        </a:p>
      </dsp:txBody>
      <dsp:txXfrm>
        <a:off x="882898" y="61854"/>
        <a:ext cx="1581004" cy="1237094"/>
      </dsp:txXfrm>
    </dsp:sp>
    <dsp:sp modelId="{7FB1E64F-306E-4A3A-BF07-9E2E4E96C97F}">
      <dsp:nvSpPr>
        <dsp:cNvPr id="0" name=""/>
        <dsp:cNvSpPr/>
      </dsp:nvSpPr>
      <dsp:spPr>
        <a:xfrm>
          <a:off x="2525499" y="6185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7170" tIns="217170" rIns="217170" bIns="217170" numCol="1" spcCol="1270" anchor="t" anchorCtr="0">
          <a:noAutofit/>
        </a:bodyPr>
        <a:lstStyle/>
        <a:p>
          <a:pPr marL="0" lvl="0" indent="0" algn="l" defTabSz="2533650">
            <a:lnSpc>
              <a:spcPct val="90000"/>
            </a:lnSpc>
            <a:spcBef>
              <a:spcPct val="0"/>
            </a:spcBef>
            <a:spcAft>
              <a:spcPct val="35000"/>
            </a:spcAft>
            <a:buNone/>
          </a:pPr>
          <a:r>
            <a:rPr lang="en-US" sz="5700" kern="1200" dirty="0"/>
            <a:t>49</a:t>
          </a:r>
        </a:p>
      </dsp:txBody>
      <dsp:txXfrm>
        <a:off x="2525499" y="61854"/>
        <a:ext cx="1581004" cy="1237094"/>
      </dsp:txXfrm>
    </dsp:sp>
    <dsp:sp modelId="{7FA0590D-3D5B-4401-A80B-6E582AAA9AB0}">
      <dsp:nvSpPr>
        <dsp:cNvPr id="0" name=""/>
        <dsp:cNvSpPr/>
      </dsp:nvSpPr>
      <dsp:spPr>
        <a:xfrm>
          <a:off x="821300" y="1298949"/>
          <a:ext cx="3285203"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4FF964B-23AA-49E8-A7AD-F09AD1865EE8}">
      <dsp:nvSpPr>
        <dsp:cNvPr id="0" name=""/>
        <dsp:cNvSpPr/>
      </dsp:nvSpPr>
      <dsp:spPr>
        <a:xfrm>
          <a:off x="882898" y="136080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dirty="0"/>
            <a:t> 2-year institutions</a:t>
          </a:r>
        </a:p>
      </dsp:txBody>
      <dsp:txXfrm>
        <a:off x="882898" y="1360804"/>
        <a:ext cx="1581004" cy="1237094"/>
      </dsp:txXfrm>
    </dsp:sp>
    <dsp:sp modelId="{8EB50A06-184F-481B-89C9-424039B664BC}">
      <dsp:nvSpPr>
        <dsp:cNvPr id="0" name=""/>
        <dsp:cNvSpPr/>
      </dsp:nvSpPr>
      <dsp:spPr>
        <a:xfrm>
          <a:off x="2525499" y="1360804"/>
          <a:ext cx="1581004" cy="12370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7170" tIns="217170" rIns="217170" bIns="217170" numCol="1" spcCol="1270" anchor="t" anchorCtr="0">
          <a:noAutofit/>
        </a:bodyPr>
        <a:lstStyle/>
        <a:p>
          <a:pPr marL="0" lvl="0" indent="0" algn="l" defTabSz="2533650">
            <a:lnSpc>
              <a:spcPct val="90000"/>
            </a:lnSpc>
            <a:spcBef>
              <a:spcPct val="0"/>
            </a:spcBef>
            <a:spcAft>
              <a:spcPct val="35000"/>
            </a:spcAft>
            <a:buNone/>
          </a:pPr>
          <a:r>
            <a:rPr lang="en-US" sz="5700" kern="1200" dirty="0"/>
            <a:t>1</a:t>
          </a:r>
        </a:p>
      </dsp:txBody>
      <dsp:txXfrm>
        <a:off x="2525499" y="1360804"/>
        <a:ext cx="1581004" cy="1237094"/>
      </dsp:txXfrm>
    </dsp:sp>
    <dsp:sp modelId="{230E6B19-1483-43D6-A73C-BF2F0933709C}">
      <dsp:nvSpPr>
        <dsp:cNvPr id="0" name=""/>
        <dsp:cNvSpPr/>
      </dsp:nvSpPr>
      <dsp:spPr>
        <a:xfrm>
          <a:off x="821300" y="2597898"/>
          <a:ext cx="3285203"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95E887-F6B9-4A02-B967-9EA4E312E965}">
      <dsp:nvSpPr>
        <dsp:cNvPr id="0" name=""/>
        <dsp:cNvSpPr/>
      </dsp:nvSpPr>
      <dsp:spPr>
        <a:xfrm rot="16200000">
          <a:off x="175" y="629083"/>
          <a:ext cx="2012853" cy="2012853"/>
        </a:xfrm>
        <a:prstGeom prst="upArrow">
          <a:avLst>
            <a:gd name="adj1" fmla="val 50000"/>
            <a:gd name="adj2" fmla="val 35000"/>
          </a:avLst>
        </a:prstGeom>
        <a:solidFill>
          <a:srgbClr val="2986CC"/>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Public 3926.65</a:t>
          </a:r>
        </a:p>
      </dsp:txBody>
      <dsp:txXfrm rot="5400000">
        <a:off x="352425" y="1132296"/>
        <a:ext cx="1660604" cy="1006427"/>
      </dsp:txXfrm>
    </dsp:sp>
    <dsp:sp modelId="{1758213D-E08C-43B3-A7FD-4BFFBFBA658C}">
      <dsp:nvSpPr>
        <dsp:cNvPr id="0" name=""/>
        <dsp:cNvSpPr/>
      </dsp:nvSpPr>
      <dsp:spPr>
        <a:xfrm rot="5400000">
          <a:off x="2214995" y="629083"/>
          <a:ext cx="2012853" cy="2012853"/>
        </a:xfrm>
        <a:prstGeom prst="upArrow">
          <a:avLst>
            <a:gd name="adj1" fmla="val 50000"/>
            <a:gd name="adj2" fmla="val 35000"/>
          </a:avLst>
        </a:prstGeom>
        <a:solidFill>
          <a:srgbClr val="FF1919"/>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Private 1154.67</a:t>
          </a:r>
        </a:p>
      </dsp:txBody>
      <dsp:txXfrm rot="-5400000">
        <a:off x="2214996" y="1132296"/>
        <a:ext cx="1660604" cy="1006427"/>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52C7DD4-4358-4E2D-94FB-DBDDEE52FE09}">
      <dsp:nvSpPr>
        <dsp:cNvPr id="0" name=""/>
        <dsp:cNvSpPr/>
      </dsp:nvSpPr>
      <dsp:spPr>
        <a:xfrm>
          <a:off x="111198" y="1369037"/>
          <a:ext cx="2668764" cy="833988"/>
        </a:xfrm>
        <a:prstGeom prst="rect">
          <a:avLst/>
        </a:prstGeom>
        <a:solidFill>
          <a:schemeClr val="accent3">
            <a:alpha val="40000"/>
            <a:tint val="4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564888" tIns="49530" rIns="49530" bIns="49530" numCol="1" spcCol="1270" anchor="ctr" anchorCtr="0">
          <a:noAutofit/>
        </a:bodyPr>
        <a:lstStyle/>
        <a:p>
          <a:pPr marL="0" lvl="0" indent="0" algn="l" defTabSz="577850">
            <a:lnSpc>
              <a:spcPct val="90000"/>
            </a:lnSpc>
            <a:spcBef>
              <a:spcPct val="0"/>
            </a:spcBef>
            <a:spcAft>
              <a:spcPct val="35000"/>
            </a:spcAft>
            <a:buNone/>
          </a:pPr>
          <a:r>
            <a:rPr lang="en-US" sz="1300" b="0" i="0" kern="1200" dirty="0"/>
            <a:t>NASFAA.org states, “During the 2021-22 award year, Pell Grants ranged from $650 to $6,495”.</a:t>
          </a:r>
          <a:endParaRPr lang="en-US" sz="1300" kern="1200" dirty="0"/>
        </a:p>
      </dsp:txBody>
      <dsp:txXfrm>
        <a:off x="111198" y="1369037"/>
        <a:ext cx="2668764" cy="833988"/>
      </dsp:txXfrm>
    </dsp:sp>
    <dsp:sp modelId="{3DAA4E72-80B2-46EC-8B16-BE4BB431A563}">
      <dsp:nvSpPr>
        <dsp:cNvPr id="0" name=""/>
        <dsp:cNvSpPr/>
      </dsp:nvSpPr>
      <dsp:spPr>
        <a:xfrm>
          <a:off x="0" y="1248572"/>
          <a:ext cx="583792" cy="875688"/>
        </a:xfrm>
        <a:prstGeom prst="rect">
          <a:avLst/>
        </a:prstGeom>
        <a:blipFill>
          <a:blip xmlns:r="http://schemas.openxmlformats.org/officeDocument/2006/relationships" r:embed="rId1">
            <a:extLst>
              <a:ext uri="{96DAC541-7B7A-43D3-8B79-37D633B846F1}">
                <asvg:svgBlip xmlns:asvg="http://schemas.microsoft.com/office/drawing/2016/SVG/main" r:embed="rId2"/>
              </a:ext>
            </a:extLst>
          </a:blip>
          <a:srcRect/>
          <a:stretch>
            <a:fillRect l="-88000" r="-88000"/>
          </a:stretch>
        </a:blipFill>
        <a:ln w="1905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624DAD8-905A-4EDF-9D90-CCDC4B40A904}">
      <dsp:nvSpPr>
        <dsp:cNvPr id="0" name=""/>
        <dsp:cNvSpPr/>
      </dsp:nvSpPr>
      <dsp:spPr>
        <a:xfrm>
          <a:off x="0" y="0"/>
          <a:ext cx="3316450" cy="0"/>
        </a:xfrm>
        <a:prstGeom prst="line">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6502E21-D020-4FD9-8396-C181B4245F9A}">
      <dsp:nvSpPr>
        <dsp:cNvPr id="0" name=""/>
        <dsp:cNvSpPr/>
      </dsp:nvSpPr>
      <dsp:spPr>
        <a:xfrm>
          <a:off x="0" y="0"/>
          <a:ext cx="663290" cy="240490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dirty="0"/>
            <a:t>On-Campus Police Depts.</a:t>
          </a:r>
        </a:p>
      </dsp:txBody>
      <dsp:txXfrm>
        <a:off x="0" y="0"/>
        <a:ext cx="663290" cy="2404908"/>
      </dsp:txXfrm>
    </dsp:sp>
    <dsp:sp modelId="{A10F6440-B5A7-4E17-9DD5-33635C26E62E}">
      <dsp:nvSpPr>
        <dsp:cNvPr id="0" name=""/>
        <dsp:cNvSpPr/>
      </dsp:nvSpPr>
      <dsp:spPr>
        <a:xfrm>
          <a:off x="713036" y="37576"/>
          <a:ext cx="1276833" cy="751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Public</a:t>
          </a:r>
        </a:p>
      </dsp:txBody>
      <dsp:txXfrm>
        <a:off x="713036" y="37576"/>
        <a:ext cx="1276833" cy="751533"/>
      </dsp:txXfrm>
    </dsp:sp>
    <dsp:sp modelId="{7FB1E64F-306E-4A3A-BF07-9E2E4E96C97F}">
      <dsp:nvSpPr>
        <dsp:cNvPr id="0" name=""/>
        <dsp:cNvSpPr/>
      </dsp:nvSpPr>
      <dsp:spPr>
        <a:xfrm>
          <a:off x="2039616" y="37576"/>
          <a:ext cx="1276833" cy="751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kern="1200" dirty="0"/>
            <a:t>21</a:t>
          </a:r>
        </a:p>
      </dsp:txBody>
      <dsp:txXfrm>
        <a:off x="2039616" y="37576"/>
        <a:ext cx="1276833" cy="751533"/>
      </dsp:txXfrm>
    </dsp:sp>
    <dsp:sp modelId="{7FA0590D-3D5B-4401-A80B-6E582AAA9AB0}">
      <dsp:nvSpPr>
        <dsp:cNvPr id="0" name=""/>
        <dsp:cNvSpPr/>
      </dsp:nvSpPr>
      <dsp:spPr>
        <a:xfrm>
          <a:off x="663290" y="789110"/>
          <a:ext cx="265316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4FF964B-23AA-49E8-A7AD-F09AD1865EE8}">
      <dsp:nvSpPr>
        <dsp:cNvPr id="0" name=""/>
        <dsp:cNvSpPr/>
      </dsp:nvSpPr>
      <dsp:spPr>
        <a:xfrm>
          <a:off x="713036" y="826687"/>
          <a:ext cx="1276833" cy="751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 Private</a:t>
          </a:r>
        </a:p>
      </dsp:txBody>
      <dsp:txXfrm>
        <a:off x="713036" y="826687"/>
        <a:ext cx="1276833" cy="751533"/>
      </dsp:txXfrm>
    </dsp:sp>
    <dsp:sp modelId="{8EB50A06-184F-481B-89C9-424039B664BC}">
      <dsp:nvSpPr>
        <dsp:cNvPr id="0" name=""/>
        <dsp:cNvSpPr/>
      </dsp:nvSpPr>
      <dsp:spPr>
        <a:xfrm>
          <a:off x="2039616" y="826687"/>
          <a:ext cx="1276833" cy="751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kern="1200" dirty="0"/>
            <a:t>6</a:t>
          </a:r>
        </a:p>
      </dsp:txBody>
      <dsp:txXfrm>
        <a:off x="2039616" y="826687"/>
        <a:ext cx="1276833" cy="751533"/>
      </dsp:txXfrm>
    </dsp:sp>
    <dsp:sp modelId="{230E6B19-1483-43D6-A73C-BF2F0933709C}">
      <dsp:nvSpPr>
        <dsp:cNvPr id="0" name=""/>
        <dsp:cNvSpPr/>
      </dsp:nvSpPr>
      <dsp:spPr>
        <a:xfrm>
          <a:off x="663290" y="1578220"/>
          <a:ext cx="265316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E78933A8-8982-4E5E-8EB6-E3B913F744BA}">
      <dsp:nvSpPr>
        <dsp:cNvPr id="0" name=""/>
        <dsp:cNvSpPr/>
      </dsp:nvSpPr>
      <dsp:spPr>
        <a:xfrm>
          <a:off x="713036" y="1615797"/>
          <a:ext cx="1276833" cy="751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Total Crimes</a:t>
          </a:r>
        </a:p>
      </dsp:txBody>
      <dsp:txXfrm>
        <a:off x="713036" y="1615797"/>
        <a:ext cx="1276833" cy="751533"/>
      </dsp:txXfrm>
    </dsp:sp>
    <dsp:sp modelId="{01F15451-2224-4327-9108-80AAD79F8764}">
      <dsp:nvSpPr>
        <dsp:cNvPr id="0" name=""/>
        <dsp:cNvSpPr/>
      </dsp:nvSpPr>
      <dsp:spPr>
        <a:xfrm>
          <a:off x="2039616" y="1615797"/>
          <a:ext cx="1276833" cy="75153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5730" tIns="125730" rIns="125730" bIns="125730" numCol="1" spcCol="1270" anchor="t" anchorCtr="0">
          <a:noAutofit/>
        </a:bodyPr>
        <a:lstStyle/>
        <a:p>
          <a:pPr marL="0" lvl="0" indent="0" algn="l" defTabSz="1466850">
            <a:lnSpc>
              <a:spcPct val="90000"/>
            </a:lnSpc>
            <a:spcBef>
              <a:spcPct val="0"/>
            </a:spcBef>
            <a:spcAft>
              <a:spcPct val="35000"/>
            </a:spcAft>
            <a:buNone/>
          </a:pPr>
          <a:r>
            <a:rPr lang="en-US" sz="3300" kern="1200" dirty="0"/>
            <a:t>2,462</a:t>
          </a:r>
        </a:p>
      </dsp:txBody>
      <dsp:txXfrm>
        <a:off x="2039616" y="1615797"/>
        <a:ext cx="1276833" cy="751533"/>
      </dsp:txXfrm>
    </dsp:sp>
    <dsp:sp modelId="{316879B8-FD06-4C4A-8F9C-593FD4868791}">
      <dsp:nvSpPr>
        <dsp:cNvPr id="0" name=""/>
        <dsp:cNvSpPr/>
      </dsp:nvSpPr>
      <dsp:spPr>
        <a:xfrm>
          <a:off x="663290" y="2367331"/>
          <a:ext cx="2653160" cy="0"/>
        </a:xfrm>
        <a:prstGeom prst="line">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5/8/layout/arrow1">
  <dgm:title val=""/>
  <dgm:desc val=""/>
  <dgm:catLst>
    <dgm:cat type="relationship" pri="7000"/>
    <dgm:cat type="process" pri="32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ycle">
    <dgm:varLst>
      <dgm:dir/>
      <dgm:resizeHandles val="exact"/>
    </dgm:varLst>
    <dgm:choose name="Name0">
      <dgm:if name="Name1" axis="ch" ptType="node" func="cnt" op="equ" val="2">
        <dgm:choose name="Name2">
          <dgm:if name="Name3" func="var" arg="dir" op="equ" val="norm">
            <dgm:alg type="cycle">
              <dgm:param type="rotPath" val="alongPath"/>
              <dgm:param type="stAng" val="270"/>
            </dgm:alg>
          </dgm:if>
          <dgm:else name="Name4">
            <dgm:alg type="cycle">
              <dgm:param type="rotPath" val="alongPath"/>
              <dgm:param type="stAng" val="90"/>
              <dgm:param type="spanAng" val="-360"/>
            </dgm:alg>
          </dgm:else>
        </dgm:choose>
      </dgm:if>
      <dgm:else name="Name5">
        <dgm:choose name="Name6">
          <dgm:if name="Name7" func="var" arg="dir" op="equ" val="norm">
            <dgm:alg type="cycle">
              <dgm:param type="rotPath" val="alongPath"/>
            </dgm:alg>
          </dgm:if>
          <dgm:else name="Name8">
            <dgm:alg type="cycle">
              <dgm:param type="rotPath" val="alongPath"/>
              <dgm:param type="spanAng" val="-360"/>
            </dgm:alg>
          </dgm:else>
        </dgm:choose>
      </dgm:else>
    </dgm:choose>
    <dgm:shape xmlns:r="http://schemas.openxmlformats.org/officeDocument/2006/relationships" r:blip="">
      <dgm:adjLst/>
    </dgm:shape>
    <dgm:presOf/>
    <dgm:choose name="Name9">
      <dgm:if name="Name10" axis="ch" ptType="node" func="cnt" op="equ" val="2">
        <dgm:constrLst>
          <dgm:constr type="primFontSz" for="ch" ptType="node" op="equ" val="65"/>
          <dgm:constr type="w" for="ch" ptType="node" refType="w"/>
          <dgm:constr type="h" for="ch" ptType="node" refType="w" refFor="ch" refPtType="node"/>
          <dgm:constr type="sibSp" refType="w" refFor="ch" refPtType="node" fact="0.1"/>
          <dgm:constr type="diam" refType="w" refFor="ch" refPtType="node" fact="1.1"/>
        </dgm:constrLst>
      </dgm:if>
      <dgm:if name="Name11" axis="ch" ptType="node" func="cnt" op="equ" val="5">
        <dgm:constrLst>
          <dgm:constr type="primFontSz" for="ch" ptType="node" op="equ" val="65"/>
          <dgm:constr type="w" for="ch" ptType="node" refType="w"/>
          <dgm:constr type="h" for="ch" ptType="node" refType="w" refFor="ch" refPtType="node"/>
          <dgm:constr type="sibSp" refType="w" refFor="ch" refPtType="node" fact="-0.24"/>
        </dgm:constrLst>
      </dgm:if>
      <dgm:if name="Name12" axis="ch" ptType="node" func="cnt" op="equ" val="6">
        <dgm:constrLst>
          <dgm:constr type="primFontSz" for="ch" ptType="node" op="equ" val="65"/>
          <dgm:constr type="w" for="ch" ptType="node" refType="w"/>
          <dgm:constr type="h" for="ch" ptType="node" refType="w" refFor="ch" refPtType="node"/>
          <dgm:constr type="sibSp" refType="w" refFor="ch" refPtType="node" fact="-0.2"/>
        </dgm:constrLst>
      </dgm:if>
      <dgm:if name="Name13" axis="ch" ptType="node" func="cnt" op="equ" val="8">
        <dgm:constrLst>
          <dgm:constr type="primFontSz" for="ch" ptType="node" op="equ" val="65"/>
          <dgm:constr type="w" for="ch" ptType="node" refType="w"/>
          <dgm:constr type="h" for="ch" ptType="node" refType="w" refFor="ch" refPtType="node"/>
          <dgm:constr type="sibSp" refType="w" refFor="ch" refPtType="node" fact="-0.15"/>
        </dgm:constrLst>
      </dgm:if>
      <dgm:if name="Name14" axis="ch" ptType="node" func="cnt" op="equ" val="10">
        <dgm:constrLst>
          <dgm:constr type="primFontSz" for="ch" ptType="node" op="lte" val="65"/>
          <dgm:constr type="w" for="ch" ptType="node" refType="w"/>
          <dgm:constr type="h" for="ch" ptType="node" refType="w" refFor="ch" refPtType="node"/>
          <dgm:constr type="sibSp" refType="w" refFor="ch" refPtType="node" fact="-0.24"/>
        </dgm:constrLst>
      </dgm:if>
      <dgm:else name="Name15">
        <dgm:constrLst>
          <dgm:constr type="primFontSz" for="ch" ptType="node" op="equ" val="65"/>
          <dgm:constr type="w" for="ch" ptType="node" refType="w"/>
          <dgm:constr type="h" for="ch" ptType="node" refType="w" refFor="ch" refPtType="node"/>
          <dgm:constr type="sibSp" refType="w" refFor="ch" refPtType="node" fact="-0.35"/>
        </dgm:constrLst>
      </dgm:else>
    </dgm:choose>
    <dgm:ruleLst/>
    <dgm:forEach name="Name16" axis="ch" ptType="node">
      <dgm:layoutNode name="arrow">
        <dgm:varLst>
          <dgm:bulletEnabled val="1"/>
        </dgm:varLst>
        <dgm:alg type="tx"/>
        <dgm:shape xmlns:r="http://schemas.openxmlformats.org/officeDocument/2006/relationships" type="upArrow" r:blip="">
          <dgm:adjLst>
            <dgm:adj idx="2" val="0.35"/>
          </dgm:adjLst>
        </dgm:shape>
        <dgm:presOf axis="desOrSelf" ptType="node"/>
        <dgm:constrLst/>
        <dgm:ruleLst>
          <dgm:rule type="primFontSz" val="5" fact="NaN" max="NaN"/>
        </dgm:ruleLst>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PictureStrips">
  <dgm:title val=""/>
  <dgm:desc val=""/>
  <dgm:catLst>
    <dgm:cat type="list" pri="12500"/>
    <dgm:cat type="picture" pri="13000"/>
    <dgm:cat type="pictureconvert" pri="13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40" srcId="0" destId="10" srcOrd="0" destOrd="0"/>
        <dgm:cxn modelId="5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40" srcId="0" destId="10" srcOrd="0" destOrd="0"/>
        <dgm:cxn modelId="50" srcId="0" destId="20" srcOrd="1" destOrd="0"/>
        <dgm:cxn modelId="60" srcId="0" destId="30" srcOrd="2" destOrd="0"/>
        <dgm:cxn modelId="70" srcId="0" destId="40" srcOrd="2"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h"/>
      <dgm:constr type="sp" refType="h" refFor="ch" refForName="composite" op="equ" fact="0.1"/>
      <dgm:constr type="h" for="ch" forName="sibTrans" refType="h" refFor="ch" refForName="composite" op="equ" fact="0.1"/>
      <dgm:constr type="w" for="ch" forName="sibTrans" refType="h" refFor="ch" refForName="sibTrans" op="equ"/>
    </dgm:constrLst>
    <dgm:forEach name="nodesForEach" axis="ch" ptType="node">
      <dgm:layoutNode name="composite">
        <dgm:alg type="composite">
          <dgm:param type="ar" val="3"/>
        </dgm:alg>
        <dgm:shape xmlns:r="http://schemas.openxmlformats.org/officeDocument/2006/relationships" r:blip="">
          <dgm:adjLst/>
        </dgm:shape>
        <dgm:choose name="Name4">
          <dgm:if name="Name5" func="var" arg="dir" op="equ" val="norm">
            <dgm:constrLst>
              <dgm:constr type="l" for="ch" forName="rect1" refType="w" fact="0.04"/>
              <dgm:constr type="t" for="ch" forName="rect1" refType="h" fact="0.13"/>
              <dgm:constr type="w" for="ch" forName="rect1" refType="w" fact="0.96"/>
              <dgm:constr type="h" for="ch" forName="rect1" refType="h" fact="0.9"/>
              <dgm:constr type="l" for="ch" forName="rect2" refType="w" fact="0"/>
              <dgm:constr type="t" for="ch" forName="rect2" refType="h" fact="0"/>
              <dgm:constr type="w" for="ch" forName="rect2" refType="w" fact="0.21"/>
              <dgm:constr type="h" for="ch" forName="rect2" refType="w" fact="0.315"/>
            </dgm:constrLst>
          </dgm:if>
          <dgm:else name="Name6">
            <dgm:constrLst>
              <dgm:constr type="l" for="ch" forName="rect1" refType="w" fact="0"/>
              <dgm:constr type="t" for="ch" forName="rect1" refType="h" fact="0.13"/>
              <dgm:constr type="w" for="ch" forName="rect1" refType="w" fact="0.96"/>
              <dgm:constr type="h" for="ch" forName="rect1" refType="h" fact="0.9"/>
              <dgm:constr type="l" for="ch" forName="rect2" refType="w" fact="0.79"/>
              <dgm:constr type="t" for="ch" forName="rect2" refType="h" fact="0"/>
              <dgm:constr type="w" for="ch" forName="rect2" refType="w" fact="0.21"/>
              <dgm:constr type="h" for="ch" forName="rect2" refType="w" fact="0.315"/>
            </dgm:constrLst>
          </dgm:else>
        </dgm:choose>
        <dgm:layoutNode name="rect1" styleLbl="trAlignAcc1">
          <dgm:varLst>
            <dgm:bulletEnabled val="1"/>
          </dgm:varLst>
          <dgm:alg type="tx">
            <dgm:param type="parTxLTRAlign" val="l"/>
          </dgm:alg>
          <dgm:shape xmlns:r="http://schemas.openxmlformats.org/officeDocument/2006/relationships" type="rect" r:blip="">
            <dgm:adjLst/>
          </dgm:shape>
          <dgm:presOf axis="desOrSelf" ptType="node"/>
          <dgm:choose name="Name7">
            <dgm:if name="Name8" func="var" arg="dir" op="equ" val="norm">
              <dgm:constrLst>
                <dgm:constr type="lMarg" refType="w" fact="0.6"/>
                <dgm:constr type="rMarg" refType="primFontSz" fact="0.3"/>
                <dgm:constr type="tMarg" refType="primFontSz" fact="0.3"/>
                <dgm:constr type="bMarg" refType="primFontSz" fact="0.3"/>
              </dgm:constrLst>
            </dgm:if>
            <dgm:else name="Name9">
              <dgm:constrLst>
                <dgm:constr type="lMarg" refType="primFontSz" fact="0.3"/>
                <dgm:constr type="rMarg" refType="w" fact="0.6"/>
                <dgm:constr type="tMarg" refType="primFontSz" fact="0.3"/>
                <dgm:constr type="bMarg" refType="primFontSz" fact="0.3"/>
              </dgm:constrLst>
            </dgm:else>
          </dgm:choose>
          <dgm:ruleLst>
            <dgm:rule type="primFontSz" val="5" fact="NaN" max="NaN"/>
          </dgm:ruleLst>
        </dgm:layoutNode>
        <dgm:layoutNode name="rect2" styleLbl="fgImgPlace1">
          <dgm:alg type="sp"/>
          <dgm:shape xmlns:r="http://schemas.openxmlformats.org/officeDocument/2006/relationships" type="rect" r:blip="" blipPhldr="1">
            <dgm:adjLst/>
          </dgm:shape>
          <dgm:presOf/>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86809B-F4A9-443D-A7A4-3899396C4088}" type="datetimeFigureOut">
              <a:rPr lang="en-US" smtClean="0"/>
              <a:t>2/23/2024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98ACD8-B042-4144-87B2-A4E2CCF94A64}" type="slidenum">
              <a:rPr lang="en-US" smtClean="0"/>
              <a:t>‹#›</a:t>
            </a:fld>
            <a:endParaRPr lang="en-US"/>
          </a:p>
        </p:txBody>
      </p:sp>
    </p:spTree>
    <p:extLst>
      <p:ext uri="{BB962C8B-B14F-4D97-AF65-F5344CB8AC3E}">
        <p14:creationId xmlns:p14="http://schemas.microsoft.com/office/powerpoint/2010/main" val="28087807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4"/>
                </a:solidFill>
                <a:effectLst/>
                <a:latin typeface="Google Sans"/>
              </a:rPr>
              <a:t>In </a:t>
            </a:r>
            <a:r>
              <a:rPr lang="en-US" b="0" i="0" dirty="0">
                <a:solidFill>
                  <a:srgbClr val="040C28"/>
                </a:solidFill>
                <a:effectLst/>
                <a:latin typeface="Google Sans"/>
              </a:rPr>
              <a:t>Title III of the Higher Education Act of 1965</a:t>
            </a:r>
            <a:r>
              <a:rPr lang="en-US" b="0" i="0" dirty="0">
                <a:solidFill>
                  <a:srgbClr val="202124"/>
                </a:solidFill>
                <a:effectLst/>
                <a:latin typeface="Google Sans"/>
              </a:rPr>
              <a:t>, Congress officially defined an HBCU as a school of higher learning that was accredited and established before 1964, and whose principal mission was the education of African Americans.</a:t>
            </a:r>
          </a:p>
          <a:p>
            <a:r>
              <a:rPr lang="en-US" dirty="0"/>
              <a:t>https://www.tmcf.org/about-us/member-schools/about-hbcus/#:~:text=In%20Title%20III%20of%20the,the%20education%20of%20African%20Americans.</a:t>
            </a:r>
          </a:p>
        </p:txBody>
      </p:sp>
      <p:sp>
        <p:nvSpPr>
          <p:cNvPr id="4" name="Slide Number Placeholder 3"/>
          <p:cNvSpPr>
            <a:spLocks noGrp="1"/>
          </p:cNvSpPr>
          <p:nvPr>
            <p:ph type="sldNum" sz="quarter" idx="5"/>
          </p:nvPr>
        </p:nvSpPr>
        <p:spPr/>
        <p:txBody>
          <a:bodyPr/>
          <a:lstStyle/>
          <a:p>
            <a:fld id="{BC98ACD8-B042-4144-87B2-A4E2CCF94A64}" type="slidenum">
              <a:rPr lang="en-US" smtClean="0"/>
              <a:t>3</a:t>
            </a:fld>
            <a:endParaRPr lang="en-US"/>
          </a:p>
        </p:txBody>
      </p:sp>
    </p:spTree>
    <p:extLst>
      <p:ext uri="{BB962C8B-B14F-4D97-AF65-F5344CB8AC3E}">
        <p14:creationId xmlns:p14="http://schemas.microsoft.com/office/powerpoint/2010/main" val="1563811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4"/>
                </a:solidFill>
                <a:effectLst/>
                <a:latin typeface="Google Sans"/>
              </a:rPr>
              <a:t>A land-grant college or university is an institution that has been designated by its state legislature or Congress to receive the benefits of the Morrill Acts of 1862 and 1890, or the Equity in Educational Land-Grant Status Act of 1994.</a:t>
            </a:r>
          </a:p>
          <a:p>
            <a:r>
              <a:rPr lang="en-US" dirty="0"/>
              <a:t>https://www.aplu.org/about-us/history-of-aplu/what-is-a-land-grant-university/#:~:text=A%20land%2Dgrant%20college%20or,Grant%20Status%20Act%20of%201994.</a:t>
            </a:r>
          </a:p>
          <a:p>
            <a:endParaRPr lang="en-US" dirty="0"/>
          </a:p>
        </p:txBody>
      </p:sp>
      <p:sp>
        <p:nvSpPr>
          <p:cNvPr id="4" name="Slide Number Placeholder 3"/>
          <p:cNvSpPr>
            <a:spLocks noGrp="1"/>
          </p:cNvSpPr>
          <p:nvPr>
            <p:ph type="sldNum" sz="quarter" idx="5"/>
          </p:nvPr>
        </p:nvSpPr>
        <p:spPr/>
        <p:txBody>
          <a:bodyPr/>
          <a:lstStyle/>
          <a:p>
            <a:fld id="{BC98ACD8-B042-4144-87B2-A4E2CCF94A64}" type="slidenum">
              <a:rPr lang="en-US" smtClean="0"/>
              <a:t>6</a:t>
            </a:fld>
            <a:endParaRPr lang="en-US"/>
          </a:p>
        </p:txBody>
      </p:sp>
    </p:spTree>
    <p:extLst>
      <p:ext uri="{BB962C8B-B14F-4D97-AF65-F5344CB8AC3E}">
        <p14:creationId xmlns:p14="http://schemas.microsoft.com/office/powerpoint/2010/main" val="1127342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8ACD8-B042-4144-87B2-A4E2CCF94A64}" type="slidenum">
              <a:rPr lang="en-US" smtClean="0"/>
              <a:t>9</a:t>
            </a:fld>
            <a:endParaRPr lang="en-US"/>
          </a:p>
        </p:txBody>
      </p:sp>
    </p:spTree>
    <p:extLst>
      <p:ext uri="{BB962C8B-B14F-4D97-AF65-F5344CB8AC3E}">
        <p14:creationId xmlns:p14="http://schemas.microsoft.com/office/powerpoint/2010/main" val="21820257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8ACD8-B042-4144-87B2-A4E2CCF94A64}" type="slidenum">
              <a:rPr lang="en-US" smtClean="0"/>
              <a:t>10</a:t>
            </a:fld>
            <a:endParaRPr lang="en-US"/>
          </a:p>
        </p:txBody>
      </p:sp>
    </p:spTree>
    <p:extLst>
      <p:ext uri="{BB962C8B-B14F-4D97-AF65-F5344CB8AC3E}">
        <p14:creationId xmlns:p14="http://schemas.microsoft.com/office/powerpoint/2010/main" val="587101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8ACD8-B042-4144-87B2-A4E2CCF94A64}" type="slidenum">
              <a:rPr lang="en-US" smtClean="0"/>
              <a:t>11</a:t>
            </a:fld>
            <a:endParaRPr lang="en-US"/>
          </a:p>
        </p:txBody>
      </p:sp>
    </p:spTree>
    <p:extLst>
      <p:ext uri="{BB962C8B-B14F-4D97-AF65-F5344CB8AC3E}">
        <p14:creationId xmlns:p14="http://schemas.microsoft.com/office/powerpoint/2010/main" val="21303418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8ACD8-B042-4144-87B2-A4E2CCF94A64}" type="slidenum">
              <a:rPr lang="en-US" smtClean="0"/>
              <a:t>12</a:t>
            </a:fld>
            <a:endParaRPr lang="en-US"/>
          </a:p>
        </p:txBody>
      </p:sp>
    </p:spTree>
    <p:extLst>
      <p:ext uri="{BB962C8B-B14F-4D97-AF65-F5344CB8AC3E}">
        <p14:creationId xmlns:p14="http://schemas.microsoft.com/office/powerpoint/2010/main" val="18028899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4"/>
                </a:solidFill>
                <a:effectLst/>
                <a:latin typeface="Google Sans"/>
              </a:rPr>
              <a:t>A Pell Grant is </a:t>
            </a:r>
            <a:r>
              <a:rPr lang="en-US" b="0" i="0" dirty="0">
                <a:solidFill>
                  <a:srgbClr val="040C28"/>
                </a:solidFill>
                <a:effectLst/>
                <a:latin typeface="Google Sans"/>
              </a:rPr>
              <a:t>money the government provides for students who need to pay for college</a:t>
            </a:r>
            <a:r>
              <a:rPr lang="en-US" b="0" i="0" dirty="0">
                <a:solidFill>
                  <a:srgbClr val="202124"/>
                </a:solidFill>
                <a:effectLst/>
                <a:latin typeface="Google Sans"/>
              </a:rPr>
              <a:t>. Grants, unlike loans, do not have to be repaid. Eligible students receive a specified amount each year under this program.</a:t>
            </a:r>
            <a:endParaRPr lang="en-US" dirty="0"/>
          </a:p>
        </p:txBody>
      </p:sp>
      <p:sp>
        <p:nvSpPr>
          <p:cNvPr id="4" name="Slide Number Placeholder 3"/>
          <p:cNvSpPr>
            <a:spLocks noGrp="1"/>
          </p:cNvSpPr>
          <p:nvPr>
            <p:ph type="sldNum" sz="quarter" idx="5"/>
          </p:nvPr>
        </p:nvSpPr>
        <p:spPr/>
        <p:txBody>
          <a:bodyPr/>
          <a:lstStyle/>
          <a:p>
            <a:fld id="{BC98ACD8-B042-4144-87B2-A4E2CCF94A64}" type="slidenum">
              <a:rPr lang="en-US" smtClean="0"/>
              <a:t>13</a:t>
            </a:fld>
            <a:endParaRPr lang="en-US"/>
          </a:p>
        </p:txBody>
      </p:sp>
    </p:spTree>
    <p:extLst>
      <p:ext uri="{BB962C8B-B14F-4D97-AF65-F5344CB8AC3E}">
        <p14:creationId xmlns:p14="http://schemas.microsoft.com/office/powerpoint/2010/main" val="41935330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8ACD8-B042-4144-87B2-A4E2CCF94A64}" type="slidenum">
              <a:rPr lang="en-US" smtClean="0"/>
              <a:t>14</a:t>
            </a:fld>
            <a:endParaRPr lang="en-US"/>
          </a:p>
        </p:txBody>
      </p:sp>
    </p:spTree>
    <p:extLst>
      <p:ext uri="{BB962C8B-B14F-4D97-AF65-F5344CB8AC3E}">
        <p14:creationId xmlns:p14="http://schemas.microsoft.com/office/powerpoint/2010/main" val="21331201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8ACD8-B042-4144-87B2-A4E2CCF94A64}" type="slidenum">
              <a:rPr lang="en-US" smtClean="0"/>
              <a:t>15</a:t>
            </a:fld>
            <a:endParaRPr lang="en-US"/>
          </a:p>
        </p:txBody>
      </p:sp>
    </p:spTree>
    <p:extLst>
      <p:ext uri="{BB962C8B-B14F-4D97-AF65-F5344CB8AC3E}">
        <p14:creationId xmlns:p14="http://schemas.microsoft.com/office/powerpoint/2010/main" val="1942389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A43FA-FA67-8D42-BE3D-F3CA5E7B6C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6B1BA3B-DD3B-18CB-6179-942378DACF6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945AD40-2622-34BC-85FE-38CFF17FAD90}"/>
              </a:ext>
            </a:extLst>
          </p:cNvPr>
          <p:cNvSpPr>
            <a:spLocks noGrp="1"/>
          </p:cNvSpPr>
          <p:nvPr>
            <p:ph type="dt" sz="half" idx="10"/>
          </p:nvPr>
        </p:nvSpPr>
        <p:spPr/>
        <p:txBody>
          <a:bodyPr/>
          <a:lstStyle/>
          <a:p>
            <a:fld id="{BF44F68C-E2A9-41A4-9AFA-01A97E79583D}" type="datetimeFigureOut">
              <a:rPr lang="en-US" smtClean="0"/>
              <a:t>2/23/2024</a:t>
            </a:fld>
            <a:endParaRPr lang="en-US"/>
          </a:p>
        </p:txBody>
      </p:sp>
      <p:sp>
        <p:nvSpPr>
          <p:cNvPr id="5" name="Footer Placeholder 4">
            <a:extLst>
              <a:ext uri="{FF2B5EF4-FFF2-40B4-BE49-F238E27FC236}">
                <a16:creationId xmlns:a16="http://schemas.microsoft.com/office/drawing/2014/main" id="{B4E3F6B2-02C3-2C62-5087-51D3B8C511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1B253A-543A-7BBB-D52A-A2D195940B21}"/>
              </a:ext>
            </a:extLst>
          </p:cNvPr>
          <p:cNvSpPr>
            <a:spLocks noGrp="1"/>
          </p:cNvSpPr>
          <p:nvPr>
            <p:ph type="sldNum" sz="quarter" idx="12"/>
          </p:nvPr>
        </p:nvSpPr>
        <p:spPr/>
        <p:txBody>
          <a:bodyPr/>
          <a:lstStyle/>
          <a:p>
            <a:fld id="{844AD994-EBBC-437F-8406-9799FC58D745}" type="slidenum">
              <a:rPr lang="en-US" smtClean="0"/>
              <a:t>‹#›</a:t>
            </a:fld>
            <a:endParaRPr lang="en-US"/>
          </a:p>
        </p:txBody>
      </p:sp>
    </p:spTree>
    <p:extLst>
      <p:ext uri="{BB962C8B-B14F-4D97-AF65-F5344CB8AC3E}">
        <p14:creationId xmlns:p14="http://schemas.microsoft.com/office/powerpoint/2010/main" val="33094318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A3A76-ECE8-C342-0128-EFD994EBDA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BD3FA5-FEA2-5507-5268-9F119329EC4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AD53E0-5FBA-EFD6-A12A-C9993EEE080B}"/>
              </a:ext>
            </a:extLst>
          </p:cNvPr>
          <p:cNvSpPr>
            <a:spLocks noGrp="1"/>
          </p:cNvSpPr>
          <p:nvPr>
            <p:ph type="dt" sz="half" idx="10"/>
          </p:nvPr>
        </p:nvSpPr>
        <p:spPr/>
        <p:txBody>
          <a:bodyPr/>
          <a:lstStyle/>
          <a:p>
            <a:fld id="{BF44F68C-E2A9-41A4-9AFA-01A97E79583D}" type="datetimeFigureOut">
              <a:rPr lang="en-US" smtClean="0"/>
              <a:t>2/23/2024</a:t>
            </a:fld>
            <a:endParaRPr lang="en-US"/>
          </a:p>
        </p:txBody>
      </p:sp>
      <p:sp>
        <p:nvSpPr>
          <p:cNvPr id="5" name="Footer Placeholder 4">
            <a:extLst>
              <a:ext uri="{FF2B5EF4-FFF2-40B4-BE49-F238E27FC236}">
                <a16:creationId xmlns:a16="http://schemas.microsoft.com/office/drawing/2014/main" id="{339063DB-C3CE-5C42-9E61-0969830FAB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302136-9B88-A0CB-D1F5-53BA94C0699C}"/>
              </a:ext>
            </a:extLst>
          </p:cNvPr>
          <p:cNvSpPr>
            <a:spLocks noGrp="1"/>
          </p:cNvSpPr>
          <p:nvPr>
            <p:ph type="sldNum" sz="quarter" idx="12"/>
          </p:nvPr>
        </p:nvSpPr>
        <p:spPr/>
        <p:txBody>
          <a:bodyPr/>
          <a:lstStyle/>
          <a:p>
            <a:fld id="{844AD994-EBBC-437F-8406-9799FC58D745}" type="slidenum">
              <a:rPr lang="en-US" smtClean="0"/>
              <a:t>‹#›</a:t>
            </a:fld>
            <a:endParaRPr lang="en-US"/>
          </a:p>
        </p:txBody>
      </p:sp>
    </p:spTree>
    <p:extLst>
      <p:ext uri="{BB962C8B-B14F-4D97-AF65-F5344CB8AC3E}">
        <p14:creationId xmlns:p14="http://schemas.microsoft.com/office/powerpoint/2010/main" val="4086303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376F82-2F6B-B324-29F8-0296D5EB0E3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84FBD9E-3A32-9C11-CE88-A8BD0A70B09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550A21-E8A7-FA79-AC4D-947053AFBDD6}"/>
              </a:ext>
            </a:extLst>
          </p:cNvPr>
          <p:cNvSpPr>
            <a:spLocks noGrp="1"/>
          </p:cNvSpPr>
          <p:nvPr>
            <p:ph type="dt" sz="half" idx="10"/>
          </p:nvPr>
        </p:nvSpPr>
        <p:spPr/>
        <p:txBody>
          <a:bodyPr/>
          <a:lstStyle/>
          <a:p>
            <a:fld id="{BF44F68C-E2A9-41A4-9AFA-01A97E79583D}" type="datetimeFigureOut">
              <a:rPr lang="en-US" smtClean="0"/>
              <a:t>2/23/2024</a:t>
            </a:fld>
            <a:endParaRPr lang="en-US"/>
          </a:p>
        </p:txBody>
      </p:sp>
      <p:sp>
        <p:nvSpPr>
          <p:cNvPr id="5" name="Footer Placeholder 4">
            <a:extLst>
              <a:ext uri="{FF2B5EF4-FFF2-40B4-BE49-F238E27FC236}">
                <a16:creationId xmlns:a16="http://schemas.microsoft.com/office/drawing/2014/main" id="{04D30284-8F48-17D5-0D4A-568136443A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5C25F6-92F6-B1E1-B1F7-C3366CB431CB}"/>
              </a:ext>
            </a:extLst>
          </p:cNvPr>
          <p:cNvSpPr>
            <a:spLocks noGrp="1"/>
          </p:cNvSpPr>
          <p:nvPr>
            <p:ph type="sldNum" sz="quarter" idx="12"/>
          </p:nvPr>
        </p:nvSpPr>
        <p:spPr/>
        <p:txBody>
          <a:bodyPr/>
          <a:lstStyle/>
          <a:p>
            <a:fld id="{844AD994-EBBC-437F-8406-9799FC58D745}" type="slidenum">
              <a:rPr lang="en-US" smtClean="0"/>
              <a:t>‹#›</a:t>
            </a:fld>
            <a:endParaRPr lang="en-US"/>
          </a:p>
        </p:txBody>
      </p:sp>
    </p:spTree>
    <p:extLst>
      <p:ext uri="{BB962C8B-B14F-4D97-AF65-F5344CB8AC3E}">
        <p14:creationId xmlns:p14="http://schemas.microsoft.com/office/powerpoint/2010/main" val="33341908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B49F7-365B-51D5-560F-D28761BD71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5E474E-5EEE-2D2E-C5AC-E3FB17542AB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1670ED-2204-D2B0-176F-FFC3590C24EA}"/>
              </a:ext>
            </a:extLst>
          </p:cNvPr>
          <p:cNvSpPr>
            <a:spLocks noGrp="1"/>
          </p:cNvSpPr>
          <p:nvPr>
            <p:ph type="dt" sz="half" idx="10"/>
          </p:nvPr>
        </p:nvSpPr>
        <p:spPr/>
        <p:txBody>
          <a:bodyPr/>
          <a:lstStyle/>
          <a:p>
            <a:fld id="{BF44F68C-E2A9-41A4-9AFA-01A97E79583D}" type="datetimeFigureOut">
              <a:rPr lang="en-US" smtClean="0"/>
              <a:t>2/23/2024</a:t>
            </a:fld>
            <a:endParaRPr lang="en-US"/>
          </a:p>
        </p:txBody>
      </p:sp>
      <p:sp>
        <p:nvSpPr>
          <p:cNvPr id="5" name="Footer Placeholder 4">
            <a:extLst>
              <a:ext uri="{FF2B5EF4-FFF2-40B4-BE49-F238E27FC236}">
                <a16:creationId xmlns:a16="http://schemas.microsoft.com/office/drawing/2014/main" id="{8F4AF1E8-2526-3DF0-B6B6-0C13043326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959D82-28C7-00B4-A3C3-B1FA26BA5DFA}"/>
              </a:ext>
            </a:extLst>
          </p:cNvPr>
          <p:cNvSpPr>
            <a:spLocks noGrp="1"/>
          </p:cNvSpPr>
          <p:nvPr>
            <p:ph type="sldNum" sz="quarter" idx="12"/>
          </p:nvPr>
        </p:nvSpPr>
        <p:spPr/>
        <p:txBody>
          <a:bodyPr/>
          <a:lstStyle/>
          <a:p>
            <a:fld id="{844AD994-EBBC-437F-8406-9799FC58D745}" type="slidenum">
              <a:rPr lang="en-US" smtClean="0"/>
              <a:t>‹#›</a:t>
            </a:fld>
            <a:endParaRPr lang="en-US"/>
          </a:p>
        </p:txBody>
      </p:sp>
    </p:spTree>
    <p:extLst>
      <p:ext uri="{BB962C8B-B14F-4D97-AF65-F5344CB8AC3E}">
        <p14:creationId xmlns:p14="http://schemas.microsoft.com/office/powerpoint/2010/main" val="16003365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669E6-ADAB-1708-387C-3916A3E7D4C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BF57229-E2DD-6646-EC15-F8EA4EEDB5A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089836-38B6-EFCD-17D8-BDD676AB92DA}"/>
              </a:ext>
            </a:extLst>
          </p:cNvPr>
          <p:cNvSpPr>
            <a:spLocks noGrp="1"/>
          </p:cNvSpPr>
          <p:nvPr>
            <p:ph type="dt" sz="half" idx="10"/>
          </p:nvPr>
        </p:nvSpPr>
        <p:spPr/>
        <p:txBody>
          <a:bodyPr/>
          <a:lstStyle/>
          <a:p>
            <a:fld id="{BF44F68C-E2A9-41A4-9AFA-01A97E79583D}" type="datetimeFigureOut">
              <a:rPr lang="en-US" smtClean="0"/>
              <a:t>2/23/2024</a:t>
            </a:fld>
            <a:endParaRPr lang="en-US"/>
          </a:p>
        </p:txBody>
      </p:sp>
      <p:sp>
        <p:nvSpPr>
          <p:cNvPr id="5" name="Footer Placeholder 4">
            <a:extLst>
              <a:ext uri="{FF2B5EF4-FFF2-40B4-BE49-F238E27FC236}">
                <a16:creationId xmlns:a16="http://schemas.microsoft.com/office/drawing/2014/main" id="{4A475D43-B43F-86B4-D4CB-6A0D057FF9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4D150B-3201-A157-AE26-68389EF664F6}"/>
              </a:ext>
            </a:extLst>
          </p:cNvPr>
          <p:cNvSpPr>
            <a:spLocks noGrp="1"/>
          </p:cNvSpPr>
          <p:nvPr>
            <p:ph type="sldNum" sz="quarter" idx="12"/>
          </p:nvPr>
        </p:nvSpPr>
        <p:spPr/>
        <p:txBody>
          <a:bodyPr/>
          <a:lstStyle/>
          <a:p>
            <a:fld id="{844AD994-EBBC-437F-8406-9799FC58D745}" type="slidenum">
              <a:rPr lang="en-US" smtClean="0"/>
              <a:t>‹#›</a:t>
            </a:fld>
            <a:endParaRPr lang="en-US"/>
          </a:p>
        </p:txBody>
      </p:sp>
    </p:spTree>
    <p:extLst>
      <p:ext uri="{BB962C8B-B14F-4D97-AF65-F5344CB8AC3E}">
        <p14:creationId xmlns:p14="http://schemas.microsoft.com/office/powerpoint/2010/main" val="124303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9CE7C-2CEC-9764-226E-10D69699A1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4BAC70-FA61-E2D1-1F88-E7870C3542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3946A4B-5B2B-DE9C-46CF-301FB2F0A7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39079CA-9422-7780-F8CE-336DEC847759}"/>
              </a:ext>
            </a:extLst>
          </p:cNvPr>
          <p:cNvSpPr>
            <a:spLocks noGrp="1"/>
          </p:cNvSpPr>
          <p:nvPr>
            <p:ph type="dt" sz="half" idx="10"/>
          </p:nvPr>
        </p:nvSpPr>
        <p:spPr/>
        <p:txBody>
          <a:bodyPr/>
          <a:lstStyle/>
          <a:p>
            <a:fld id="{BF44F68C-E2A9-41A4-9AFA-01A97E79583D}" type="datetimeFigureOut">
              <a:rPr lang="en-US" smtClean="0"/>
              <a:t>2/23/2024</a:t>
            </a:fld>
            <a:endParaRPr lang="en-US"/>
          </a:p>
        </p:txBody>
      </p:sp>
      <p:sp>
        <p:nvSpPr>
          <p:cNvPr id="6" name="Footer Placeholder 5">
            <a:extLst>
              <a:ext uri="{FF2B5EF4-FFF2-40B4-BE49-F238E27FC236}">
                <a16:creationId xmlns:a16="http://schemas.microsoft.com/office/drawing/2014/main" id="{650539EB-CDDE-E8BE-86A6-8D5C7A68A9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0219F6-FC04-F0EE-EBBD-5F7A61DD7BBB}"/>
              </a:ext>
            </a:extLst>
          </p:cNvPr>
          <p:cNvSpPr>
            <a:spLocks noGrp="1"/>
          </p:cNvSpPr>
          <p:nvPr>
            <p:ph type="sldNum" sz="quarter" idx="12"/>
          </p:nvPr>
        </p:nvSpPr>
        <p:spPr/>
        <p:txBody>
          <a:bodyPr/>
          <a:lstStyle/>
          <a:p>
            <a:fld id="{844AD994-EBBC-437F-8406-9799FC58D745}" type="slidenum">
              <a:rPr lang="en-US" smtClean="0"/>
              <a:t>‹#›</a:t>
            </a:fld>
            <a:endParaRPr lang="en-US"/>
          </a:p>
        </p:txBody>
      </p:sp>
    </p:spTree>
    <p:extLst>
      <p:ext uri="{BB962C8B-B14F-4D97-AF65-F5344CB8AC3E}">
        <p14:creationId xmlns:p14="http://schemas.microsoft.com/office/powerpoint/2010/main" val="3304089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7F7B7-16A7-24C4-4F3B-C58AA17F14F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85EC90-F5AF-8D8B-711F-71E8BC897C7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89898C-ADF5-6528-E026-57E1A84EAB6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5ED4385-07E8-3648-5C48-615BF1785B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0969552-2F53-2BE7-39FB-498C8C825E5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E12004E-4134-B94F-6440-3C8CDE9A6BC6}"/>
              </a:ext>
            </a:extLst>
          </p:cNvPr>
          <p:cNvSpPr>
            <a:spLocks noGrp="1"/>
          </p:cNvSpPr>
          <p:nvPr>
            <p:ph type="dt" sz="half" idx="10"/>
          </p:nvPr>
        </p:nvSpPr>
        <p:spPr/>
        <p:txBody>
          <a:bodyPr/>
          <a:lstStyle/>
          <a:p>
            <a:fld id="{BF44F68C-E2A9-41A4-9AFA-01A97E79583D}" type="datetimeFigureOut">
              <a:rPr lang="en-US" smtClean="0"/>
              <a:t>2/23/2024</a:t>
            </a:fld>
            <a:endParaRPr lang="en-US"/>
          </a:p>
        </p:txBody>
      </p:sp>
      <p:sp>
        <p:nvSpPr>
          <p:cNvPr id="8" name="Footer Placeholder 7">
            <a:extLst>
              <a:ext uri="{FF2B5EF4-FFF2-40B4-BE49-F238E27FC236}">
                <a16:creationId xmlns:a16="http://schemas.microsoft.com/office/drawing/2014/main" id="{2B5644CC-3180-0FEF-B464-4117C9D4FE3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FE3402-BD53-2FD8-7806-16819ADDBB66}"/>
              </a:ext>
            </a:extLst>
          </p:cNvPr>
          <p:cNvSpPr>
            <a:spLocks noGrp="1"/>
          </p:cNvSpPr>
          <p:nvPr>
            <p:ph type="sldNum" sz="quarter" idx="12"/>
          </p:nvPr>
        </p:nvSpPr>
        <p:spPr/>
        <p:txBody>
          <a:bodyPr/>
          <a:lstStyle/>
          <a:p>
            <a:fld id="{844AD994-EBBC-437F-8406-9799FC58D745}" type="slidenum">
              <a:rPr lang="en-US" smtClean="0"/>
              <a:t>‹#›</a:t>
            </a:fld>
            <a:endParaRPr lang="en-US"/>
          </a:p>
        </p:txBody>
      </p:sp>
    </p:spTree>
    <p:extLst>
      <p:ext uri="{BB962C8B-B14F-4D97-AF65-F5344CB8AC3E}">
        <p14:creationId xmlns:p14="http://schemas.microsoft.com/office/powerpoint/2010/main" val="19152808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267265-9662-7B45-FD1A-B5301EBBA14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ED18B10-037F-1D50-DC91-886A2D7835E2}"/>
              </a:ext>
            </a:extLst>
          </p:cNvPr>
          <p:cNvSpPr>
            <a:spLocks noGrp="1"/>
          </p:cNvSpPr>
          <p:nvPr>
            <p:ph type="dt" sz="half" idx="10"/>
          </p:nvPr>
        </p:nvSpPr>
        <p:spPr/>
        <p:txBody>
          <a:bodyPr/>
          <a:lstStyle/>
          <a:p>
            <a:fld id="{BF44F68C-E2A9-41A4-9AFA-01A97E79583D}" type="datetimeFigureOut">
              <a:rPr lang="en-US" smtClean="0"/>
              <a:t>2/23/2024</a:t>
            </a:fld>
            <a:endParaRPr lang="en-US"/>
          </a:p>
        </p:txBody>
      </p:sp>
      <p:sp>
        <p:nvSpPr>
          <p:cNvPr id="4" name="Footer Placeholder 3">
            <a:extLst>
              <a:ext uri="{FF2B5EF4-FFF2-40B4-BE49-F238E27FC236}">
                <a16:creationId xmlns:a16="http://schemas.microsoft.com/office/drawing/2014/main" id="{AAD4B968-9B55-DC67-7014-5BA1779DE7B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D64656-1272-2044-1C58-1ADB6872612F}"/>
              </a:ext>
            </a:extLst>
          </p:cNvPr>
          <p:cNvSpPr>
            <a:spLocks noGrp="1"/>
          </p:cNvSpPr>
          <p:nvPr>
            <p:ph type="sldNum" sz="quarter" idx="12"/>
          </p:nvPr>
        </p:nvSpPr>
        <p:spPr/>
        <p:txBody>
          <a:bodyPr/>
          <a:lstStyle/>
          <a:p>
            <a:fld id="{844AD994-EBBC-437F-8406-9799FC58D745}" type="slidenum">
              <a:rPr lang="en-US" smtClean="0"/>
              <a:t>‹#›</a:t>
            </a:fld>
            <a:endParaRPr lang="en-US"/>
          </a:p>
        </p:txBody>
      </p:sp>
    </p:spTree>
    <p:extLst>
      <p:ext uri="{BB962C8B-B14F-4D97-AF65-F5344CB8AC3E}">
        <p14:creationId xmlns:p14="http://schemas.microsoft.com/office/powerpoint/2010/main" val="22590631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EED2E1-9135-CF17-9D01-E22E830920D8}"/>
              </a:ext>
            </a:extLst>
          </p:cNvPr>
          <p:cNvSpPr>
            <a:spLocks noGrp="1"/>
          </p:cNvSpPr>
          <p:nvPr>
            <p:ph type="dt" sz="half" idx="10"/>
          </p:nvPr>
        </p:nvSpPr>
        <p:spPr/>
        <p:txBody>
          <a:bodyPr/>
          <a:lstStyle/>
          <a:p>
            <a:fld id="{BF44F68C-E2A9-41A4-9AFA-01A97E79583D}" type="datetimeFigureOut">
              <a:rPr lang="en-US" smtClean="0"/>
              <a:t>2/23/2024</a:t>
            </a:fld>
            <a:endParaRPr lang="en-US"/>
          </a:p>
        </p:txBody>
      </p:sp>
      <p:sp>
        <p:nvSpPr>
          <p:cNvPr id="3" name="Footer Placeholder 2">
            <a:extLst>
              <a:ext uri="{FF2B5EF4-FFF2-40B4-BE49-F238E27FC236}">
                <a16:creationId xmlns:a16="http://schemas.microsoft.com/office/drawing/2014/main" id="{0E2AE25F-A749-6B89-8493-EB00C68B08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DA89326-D1E7-D85A-A77D-649158CF7BB8}"/>
              </a:ext>
            </a:extLst>
          </p:cNvPr>
          <p:cNvSpPr>
            <a:spLocks noGrp="1"/>
          </p:cNvSpPr>
          <p:nvPr>
            <p:ph type="sldNum" sz="quarter" idx="12"/>
          </p:nvPr>
        </p:nvSpPr>
        <p:spPr/>
        <p:txBody>
          <a:bodyPr/>
          <a:lstStyle/>
          <a:p>
            <a:fld id="{844AD994-EBBC-437F-8406-9799FC58D745}" type="slidenum">
              <a:rPr lang="en-US" smtClean="0"/>
              <a:t>‹#›</a:t>
            </a:fld>
            <a:endParaRPr lang="en-US"/>
          </a:p>
        </p:txBody>
      </p:sp>
    </p:spTree>
    <p:extLst>
      <p:ext uri="{BB962C8B-B14F-4D97-AF65-F5344CB8AC3E}">
        <p14:creationId xmlns:p14="http://schemas.microsoft.com/office/powerpoint/2010/main" val="29447867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8FC9A-8E60-83AF-5B1D-33CA5036EEC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03C6779-1CF3-FE08-84BF-3149362CE1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802F9E-B5E8-11F8-6CA2-605EAAF628B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DE0957-5CDC-D2DA-08B1-CA624C124ED6}"/>
              </a:ext>
            </a:extLst>
          </p:cNvPr>
          <p:cNvSpPr>
            <a:spLocks noGrp="1"/>
          </p:cNvSpPr>
          <p:nvPr>
            <p:ph type="dt" sz="half" idx="10"/>
          </p:nvPr>
        </p:nvSpPr>
        <p:spPr/>
        <p:txBody>
          <a:bodyPr/>
          <a:lstStyle/>
          <a:p>
            <a:fld id="{BF44F68C-E2A9-41A4-9AFA-01A97E79583D}" type="datetimeFigureOut">
              <a:rPr lang="en-US" smtClean="0"/>
              <a:t>2/23/2024</a:t>
            </a:fld>
            <a:endParaRPr lang="en-US"/>
          </a:p>
        </p:txBody>
      </p:sp>
      <p:sp>
        <p:nvSpPr>
          <p:cNvPr id="6" name="Footer Placeholder 5">
            <a:extLst>
              <a:ext uri="{FF2B5EF4-FFF2-40B4-BE49-F238E27FC236}">
                <a16:creationId xmlns:a16="http://schemas.microsoft.com/office/drawing/2014/main" id="{9579542A-3E87-C5B4-881C-11DB8CFE8A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33E700-4174-C284-5D37-1F8B7A8E9C34}"/>
              </a:ext>
            </a:extLst>
          </p:cNvPr>
          <p:cNvSpPr>
            <a:spLocks noGrp="1"/>
          </p:cNvSpPr>
          <p:nvPr>
            <p:ph type="sldNum" sz="quarter" idx="12"/>
          </p:nvPr>
        </p:nvSpPr>
        <p:spPr/>
        <p:txBody>
          <a:bodyPr/>
          <a:lstStyle/>
          <a:p>
            <a:fld id="{844AD994-EBBC-437F-8406-9799FC58D745}" type="slidenum">
              <a:rPr lang="en-US" smtClean="0"/>
              <a:t>‹#›</a:t>
            </a:fld>
            <a:endParaRPr lang="en-US"/>
          </a:p>
        </p:txBody>
      </p:sp>
    </p:spTree>
    <p:extLst>
      <p:ext uri="{BB962C8B-B14F-4D97-AF65-F5344CB8AC3E}">
        <p14:creationId xmlns:p14="http://schemas.microsoft.com/office/powerpoint/2010/main" val="8227415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6DBB3-6094-3D54-773E-DF01BC346F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354F43A-643B-B7BA-3C99-4F63E7BBD61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85FB30B-B247-E976-8A66-126BCF6D39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D7F4A54-1F1C-8BA1-0046-4A55746A196D}"/>
              </a:ext>
            </a:extLst>
          </p:cNvPr>
          <p:cNvSpPr>
            <a:spLocks noGrp="1"/>
          </p:cNvSpPr>
          <p:nvPr>
            <p:ph type="dt" sz="half" idx="10"/>
          </p:nvPr>
        </p:nvSpPr>
        <p:spPr/>
        <p:txBody>
          <a:bodyPr/>
          <a:lstStyle/>
          <a:p>
            <a:fld id="{BF44F68C-E2A9-41A4-9AFA-01A97E79583D}" type="datetimeFigureOut">
              <a:rPr lang="en-US" smtClean="0"/>
              <a:t>2/23/2024</a:t>
            </a:fld>
            <a:endParaRPr lang="en-US"/>
          </a:p>
        </p:txBody>
      </p:sp>
      <p:sp>
        <p:nvSpPr>
          <p:cNvPr id="6" name="Footer Placeholder 5">
            <a:extLst>
              <a:ext uri="{FF2B5EF4-FFF2-40B4-BE49-F238E27FC236}">
                <a16:creationId xmlns:a16="http://schemas.microsoft.com/office/drawing/2014/main" id="{F99CA203-B220-51BC-BDA5-93E2D51F69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D4A4C4-49E9-392D-87C5-F0E9D0C6970F}"/>
              </a:ext>
            </a:extLst>
          </p:cNvPr>
          <p:cNvSpPr>
            <a:spLocks noGrp="1"/>
          </p:cNvSpPr>
          <p:nvPr>
            <p:ph type="sldNum" sz="quarter" idx="12"/>
          </p:nvPr>
        </p:nvSpPr>
        <p:spPr/>
        <p:txBody>
          <a:bodyPr/>
          <a:lstStyle/>
          <a:p>
            <a:fld id="{844AD994-EBBC-437F-8406-9799FC58D745}" type="slidenum">
              <a:rPr lang="en-US" smtClean="0"/>
              <a:t>‹#›</a:t>
            </a:fld>
            <a:endParaRPr lang="en-US"/>
          </a:p>
        </p:txBody>
      </p:sp>
    </p:spTree>
    <p:extLst>
      <p:ext uri="{BB962C8B-B14F-4D97-AF65-F5344CB8AC3E}">
        <p14:creationId xmlns:p14="http://schemas.microsoft.com/office/powerpoint/2010/main" val="37976736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6D914F-CE00-D943-9210-093A004D96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F2BFFC7-4094-8B09-5D7A-DCF7A42913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1EA639-0BC7-A318-74C7-C7BCCCE7CD4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F44F68C-E2A9-41A4-9AFA-01A97E79583D}" type="datetimeFigureOut">
              <a:rPr lang="en-US" smtClean="0"/>
              <a:t>2/23/2024</a:t>
            </a:fld>
            <a:endParaRPr lang="en-US"/>
          </a:p>
        </p:txBody>
      </p:sp>
      <p:sp>
        <p:nvSpPr>
          <p:cNvPr id="5" name="Footer Placeholder 4">
            <a:extLst>
              <a:ext uri="{FF2B5EF4-FFF2-40B4-BE49-F238E27FC236}">
                <a16:creationId xmlns:a16="http://schemas.microsoft.com/office/drawing/2014/main" id="{D1E56801-45A3-459E-E6BA-DE2A4298782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CDB371D-4B24-B9A2-6B0D-A9A32C9377C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44AD994-EBBC-437F-8406-9799FC58D745}" type="slidenum">
              <a:rPr lang="en-US" smtClean="0"/>
              <a:t>‹#›</a:t>
            </a:fld>
            <a:endParaRPr lang="en-US"/>
          </a:p>
        </p:txBody>
      </p:sp>
    </p:spTree>
    <p:extLst>
      <p:ext uri="{BB962C8B-B14F-4D97-AF65-F5344CB8AC3E}">
        <p14:creationId xmlns:p14="http://schemas.microsoft.com/office/powerpoint/2010/main" val="767180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microsoft.com/office/2007/relationships/diagramDrawing" Target="../diagrams/drawing7.xml"/><Relationship Id="rId3" Type="http://schemas.openxmlformats.org/officeDocument/2006/relationships/image" Target="../media/image19.png"/><Relationship Id="rId7" Type="http://schemas.openxmlformats.org/officeDocument/2006/relationships/diagramColors" Target="../diagrams/colors7.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QuickStyle" Target="../diagrams/quickStyle7.xml"/><Relationship Id="rId5" Type="http://schemas.openxmlformats.org/officeDocument/2006/relationships/diagramLayout" Target="../diagrams/layout7.xml"/><Relationship Id="rId4" Type="http://schemas.openxmlformats.org/officeDocument/2006/relationships/diagramData" Target="../diagrams/data7.xml"/></Relationships>
</file>

<file path=ppt/slides/_rels/slide15.xml.rels><?xml version="1.0" encoding="UTF-8" standalone="yes"?>
<Relationships xmlns="http://schemas.openxmlformats.org/package/2006/relationships"><Relationship Id="rId8" Type="http://schemas.openxmlformats.org/officeDocument/2006/relationships/diagramColors" Target="../diagrams/colors8.xml"/><Relationship Id="rId3" Type="http://schemas.openxmlformats.org/officeDocument/2006/relationships/hyperlink" Target="https://nces.ed.gov/ipeds/datacenter/InstitutionList.aspx?goToReportId=1&amp;sid=1214ca4d-d341-4739-af2b-bb571778daae&amp;rtid=1" TargetMode="External"/><Relationship Id="rId7" Type="http://schemas.openxmlformats.org/officeDocument/2006/relationships/diagramQuickStyle" Target="../diagrams/quickStyle8.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Layout" Target="../diagrams/layout8.xml"/><Relationship Id="rId5" Type="http://schemas.openxmlformats.org/officeDocument/2006/relationships/diagramData" Target="../diagrams/data8.xml"/><Relationship Id="rId10" Type="http://schemas.openxmlformats.org/officeDocument/2006/relationships/image" Target="../media/image22.png"/><Relationship Id="rId4" Type="http://schemas.openxmlformats.org/officeDocument/2006/relationships/hyperlink" Target="https://www.icpsr.umich.edu/web/NACJD/series/57?start=0&amp;SERIESQ=57&amp;ARCHIVE=NACJD&amp;PUBLISH_STATUS=PUBLISHED&amp;sort=TIMEPERIOD_SORT%20desc&amp;rows=50&amp;q=%3Dcounty" TargetMode="External"/><Relationship Id="rId9" Type="http://schemas.microsoft.com/office/2007/relationships/diagramDrawing" Target="../diagrams/drawing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2.png"/><Relationship Id="rId7" Type="http://schemas.openxmlformats.org/officeDocument/2006/relationships/diagramColors" Target="../diagrams/colors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C199C-76AC-93BA-101B-9887A1B4D8C7}"/>
              </a:ext>
            </a:extLst>
          </p:cNvPr>
          <p:cNvSpPr>
            <a:spLocks noGrp="1"/>
          </p:cNvSpPr>
          <p:nvPr>
            <p:ph type="ctrTitle"/>
          </p:nvPr>
        </p:nvSpPr>
        <p:spPr>
          <a:xfrm>
            <a:off x="0" y="5122507"/>
            <a:ext cx="4861249" cy="1735493"/>
          </a:xfrm>
          <a:solidFill>
            <a:schemeClr val="tx1"/>
          </a:solidFill>
          <a:scene3d>
            <a:camera prst="orthographicFront"/>
            <a:lightRig rig="threePt" dir="t"/>
          </a:scene3d>
          <a:sp3d prstMaterial="matte"/>
        </p:spPr>
        <p:txBody>
          <a:bodyPr anchor="ctr">
            <a:normAutofit fontScale="90000"/>
          </a:bodyPr>
          <a:lstStyle/>
          <a:p>
            <a:r>
              <a:rPr lang="en-US" sz="4800" dirty="0">
                <a:solidFill>
                  <a:schemeClr val="bg1"/>
                </a:solidFill>
              </a:rPr>
              <a:t>An Analysis of </a:t>
            </a:r>
            <a:br>
              <a:rPr lang="en-US" sz="4800" dirty="0">
                <a:solidFill>
                  <a:schemeClr val="bg1"/>
                </a:solidFill>
              </a:rPr>
            </a:br>
            <a:r>
              <a:rPr lang="en-US" sz="4800" dirty="0">
                <a:solidFill>
                  <a:schemeClr val="bg1"/>
                </a:solidFill>
              </a:rPr>
              <a:t>HBCUs</a:t>
            </a:r>
            <a:br>
              <a:rPr lang="en-US" sz="4800" dirty="0">
                <a:solidFill>
                  <a:schemeClr val="bg1"/>
                </a:solidFill>
              </a:rPr>
            </a:br>
            <a:r>
              <a:rPr lang="en-US" sz="4800" dirty="0">
                <a:solidFill>
                  <a:schemeClr val="bg1"/>
                </a:solidFill>
              </a:rPr>
              <a:t>By: Jai Jacobs</a:t>
            </a:r>
          </a:p>
        </p:txBody>
      </p:sp>
    </p:spTree>
    <p:extLst>
      <p:ext uri="{BB962C8B-B14F-4D97-AF65-F5344CB8AC3E}">
        <p14:creationId xmlns:p14="http://schemas.microsoft.com/office/powerpoint/2010/main" val="37945456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258DDA-52FD-50BA-8267-3B87DB09907E}"/>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rPr>
              <a:t>HBCUs: Admissions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374799B-24B6-4652-96F8-0F6895CEC56D}"/>
              </a:ext>
            </a:extLst>
          </p:cNvPr>
          <p:cNvSpPr txBox="1"/>
          <p:nvPr/>
        </p:nvSpPr>
        <p:spPr>
          <a:xfrm>
            <a:off x="8545798" y="1243242"/>
            <a:ext cx="3239091" cy="338554"/>
          </a:xfrm>
          <a:prstGeom prst="rect">
            <a:avLst/>
          </a:prstGeom>
          <a:noFill/>
        </p:spPr>
        <p:txBody>
          <a:bodyPr wrap="square" rtlCol="0">
            <a:spAutoFit/>
          </a:bodyPr>
          <a:lstStyle/>
          <a:p>
            <a:pPr algn="r"/>
            <a:r>
              <a:rPr lang="en-US" sz="1600" b="1" dirty="0">
                <a:solidFill>
                  <a:schemeClr val="bg1"/>
                </a:solidFill>
              </a:rPr>
              <a:t>For the academic year 2021-2022</a:t>
            </a:r>
          </a:p>
        </p:txBody>
      </p:sp>
      <p:sp>
        <p:nvSpPr>
          <p:cNvPr id="16" name="TextBox 15">
            <a:extLst>
              <a:ext uri="{FF2B5EF4-FFF2-40B4-BE49-F238E27FC236}">
                <a16:creationId xmlns:a16="http://schemas.microsoft.com/office/drawing/2014/main" id="{DC560017-DEB8-B98A-FA80-DDDE58BF185F}"/>
              </a:ext>
            </a:extLst>
          </p:cNvPr>
          <p:cNvSpPr txBox="1"/>
          <p:nvPr/>
        </p:nvSpPr>
        <p:spPr>
          <a:xfrm>
            <a:off x="8544639" y="6409742"/>
            <a:ext cx="1847330" cy="2030332"/>
          </a:xfrm>
          <a:prstGeom prst="rect">
            <a:avLst/>
          </a:prstGeom>
          <a:noFill/>
        </p:spPr>
        <p:txBody>
          <a:bodyPr wrap="square" rtlCol="0">
            <a:spAutoFit/>
          </a:bodyPr>
          <a:lstStyle/>
          <a:p>
            <a:endParaRPr lang="en-US" dirty="0"/>
          </a:p>
        </p:txBody>
      </p:sp>
      <p:graphicFrame>
        <p:nvGraphicFramePr>
          <p:cNvPr id="3" name="Table 2">
            <a:extLst>
              <a:ext uri="{FF2B5EF4-FFF2-40B4-BE49-F238E27FC236}">
                <a16:creationId xmlns:a16="http://schemas.microsoft.com/office/drawing/2014/main" id="{C2A2F18E-F5A0-6547-0D9E-11AEF28451E5}"/>
              </a:ext>
            </a:extLst>
          </p:cNvPr>
          <p:cNvGraphicFramePr>
            <a:graphicFrameLocks noGrp="1"/>
          </p:cNvGraphicFramePr>
          <p:nvPr>
            <p:extLst>
              <p:ext uri="{D42A27DB-BD31-4B8C-83A1-F6EECF244321}">
                <p14:modId xmlns:p14="http://schemas.microsoft.com/office/powerpoint/2010/main" val="2764813732"/>
              </p:ext>
            </p:extLst>
          </p:nvPr>
        </p:nvGraphicFramePr>
        <p:xfrm>
          <a:off x="403122" y="2999280"/>
          <a:ext cx="5102942" cy="2548080"/>
        </p:xfrm>
        <a:graphic>
          <a:graphicData uri="http://schemas.openxmlformats.org/drawingml/2006/table">
            <a:tbl>
              <a:tblPr firstRow="1" bandRow="1">
                <a:solidFill>
                  <a:srgbClr val="FF0000"/>
                </a:solidFill>
                <a:tableStyleId>{793D81CF-94F2-401A-BA57-92F5A7B2D0C5}</a:tableStyleId>
              </a:tblPr>
              <a:tblGrid>
                <a:gridCol w="3283974">
                  <a:extLst>
                    <a:ext uri="{9D8B030D-6E8A-4147-A177-3AD203B41FA5}">
                      <a16:colId xmlns:a16="http://schemas.microsoft.com/office/drawing/2014/main" val="4250187187"/>
                    </a:ext>
                  </a:extLst>
                </a:gridCol>
                <a:gridCol w="1818968">
                  <a:extLst>
                    <a:ext uri="{9D8B030D-6E8A-4147-A177-3AD203B41FA5}">
                      <a16:colId xmlns:a16="http://schemas.microsoft.com/office/drawing/2014/main" val="3409531362"/>
                    </a:ext>
                  </a:extLst>
                </a:gridCol>
              </a:tblGrid>
              <a:tr h="338320">
                <a:tc>
                  <a:txBody>
                    <a:bodyPr/>
                    <a:lstStyle/>
                    <a:p>
                      <a:pPr algn="ctr"/>
                      <a:r>
                        <a:rPr lang="en-US" sz="1400" dirty="0"/>
                        <a:t>Bottom Five Admissions: Public 4-Year HBCUs</a:t>
                      </a:r>
                    </a:p>
                  </a:txBody>
                  <a:tcPr>
                    <a:solidFill>
                      <a:srgbClr val="2986CC"/>
                    </a:solidFill>
                  </a:tcPr>
                </a:tc>
                <a:tc>
                  <a:txBody>
                    <a:bodyPr/>
                    <a:lstStyle/>
                    <a:p>
                      <a:pPr algn="ctr"/>
                      <a:r>
                        <a:rPr lang="en-US" sz="1400" dirty="0"/>
                        <a:t>Admissions Percent</a:t>
                      </a:r>
                    </a:p>
                  </a:txBody>
                  <a:tcPr anchor="ctr">
                    <a:solidFill>
                      <a:srgbClr val="2986CC"/>
                    </a:solidFill>
                  </a:tcPr>
                </a:tc>
                <a:extLst>
                  <a:ext uri="{0D108BD9-81ED-4DB2-BD59-A6C34878D82A}">
                    <a16:rowId xmlns:a16="http://schemas.microsoft.com/office/drawing/2014/main" val="3049427672"/>
                  </a:ext>
                </a:extLst>
              </a:tr>
              <a:tr h="338320">
                <a:tc>
                  <a:txBody>
                    <a:bodyPr/>
                    <a:lstStyle/>
                    <a:p>
                      <a:pPr algn="ctr"/>
                      <a:r>
                        <a:rPr lang="en-US" sz="1400" dirty="0"/>
                        <a:t>Grambling State University </a:t>
                      </a:r>
                    </a:p>
                  </a:txBody>
                  <a:tcPr/>
                </a:tc>
                <a:tc>
                  <a:txBody>
                    <a:bodyPr/>
                    <a:lstStyle/>
                    <a:p>
                      <a:pPr algn="ctr"/>
                      <a:r>
                        <a:rPr lang="en-US" sz="1400" dirty="0"/>
                        <a:t>31.0</a:t>
                      </a:r>
                    </a:p>
                  </a:txBody>
                  <a:tcPr/>
                </a:tc>
                <a:extLst>
                  <a:ext uri="{0D108BD9-81ED-4DB2-BD59-A6C34878D82A}">
                    <a16:rowId xmlns:a16="http://schemas.microsoft.com/office/drawing/2014/main" val="3885902508"/>
                  </a:ext>
                </a:extLst>
              </a:tr>
              <a:tr h="338320">
                <a:tc>
                  <a:txBody>
                    <a:bodyPr/>
                    <a:lstStyle/>
                    <a:p>
                      <a:pPr algn="ctr"/>
                      <a:r>
                        <a:rPr lang="en-US" sz="1400" dirty="0"/>
                        <a:t>Florida A&amp;M University </a:t>
                      </a:r>
                    </a:p>
                  </a:txBody>
                  <a:tcPr/>
                </a:tc>
                <a:tc>
                  <a:txBody>
                    <a:bodyPr/>
                    <a:lstStyle/>
                    <a:p>
                      <a:pPr algn="ctr"/>
                      <a:r>
                        <a:rPr lang="en-US" sz="1400" dirty="0"/>
                        <a:t>35.0</a:t>
                      </a:r>
                    </a:p>
                  </a:txBody>
                  <a:tcPr/>
                </a:tc>
                <a:extLst>
                  <a:ext uri="{0D108BD9-81ED-4DB2-BD59-A6C34878D82A}">
                    <a16:rowId xmlns:a16="http://schemas.microsoft.com/office/drawing/2014/main" val="1172555285"/>
                  </a:ext>
                </a:extLst>
              </a:tr>
              <a:tr h="338320">
                <a:tc>
                  <a:txBody>
                    <a:bodyPr/>
                    <a:lstStyle/>
                    <a:p>
                      <a:pPr algn="ctr"/>
                      <a:r>
                        <a:rPr lang="en-US" sz="1400" dirty="0"/>
                        <a:t>Alcorn State University </a:t>
                      </a:r>
                    </a:p>
                  </a:txBody>
                  <a:tcPr/>
                </a:tc>
                <a:tc>
                  <a:txBody>
                    <a:bodyPr/>
                    <a:lstStyle/>
                    <a:p>
                      <a:pPr algn="ctr"/>
                      <a:r>
                        <a:rPr lang="en-US" sz="1400" dirty="0"/>
                        <a:t>39.0</a:t>
                      </a:r>
                    </a:p>
                  </a:txBody>
                  <a:tcPr/>
                </a:tc>
                <a:extLst>
                  <a:ext uri="{0D108BD9-81ED-4DB2-BD59-A6C34878D82A}">
                    <a16:rowId xmlns:a16="http://schemas.microsoft.com/office/drawing/2014/main" val="2751498111"/>
                  </a:ext>
                </a:extLst>
              </a:tr>
              <a:tr h="338320">
                <a:tc>
                  <a:txBody>
                    <a:bodyPr/>
                    <a:lstStyle/>
                    <a:p>
                      <a:pPr algn="ctr"/>
                      <a:r>
                        <a:rPr lang="en-US" sz="1400" dirty="0"/>
                        <a:t>Coppin  State University </a:t>
                      </a:r>
                    </a:p>
                  </a:txBody>
                  <a:tcPr/>
                </a:tc>
                <a:tc>
                  <a:txBody>
                    <a:bodyPr/>
                    <a:lstStyle/>
                    <a:p>
                      <a:pPr algn="ctr"/>
                      <a:r>
                        <a:rPr lang="en-US" sz="1400" dirty="0"/>
                        <a:t>48.0</a:t>
                      </a:r>
                    </a:p>
                  </a:txBody>
                  <a:tcPr/>
                </a:tc>
                <a:extLst>
                  <a:ext uri="{0D108BD9-81ED-4DB2-BD59-A6C34878D82A}">
                    <a16:rowId xmlns:a16="http://schemas.microsoft.com/office/drawing/2014/main" val="1528163449"/>
                  </a:ext>
                </a:extLst>
              </a:tr>
              <a:tr h="338320">
                <a:tc>
                  <a:txBody>
                    <a:bodyPr/>
                    <a:lstStyle/>
                    <a:p>
                      <a:pPr algn="ctr"/>
                      <a:r>
                        <a:rPr lang="en-US" sz="1400" dirty="0"/>
                        <a:t>North Carolina A&amp;T State University </a:t>
                      </a:r>
                    </a:p>
                  </a:txBody>
                  <a:tcPr/>
                </a:tc>
                <a:tc>
                  <a:txBody>
                    <a:bodyPr/>
                    <a:lstStyle/>
                    <a:p>
                      <a:pPr algn="ctr"/>
                      <a:r>
                        <a:rPr lang="en-US" sz="1400" dirty="0"/>
                        <a:t>57.0</a:t>
                      </a:r>
                    </a:p>
                  </a:txBody>
                  <a:tcPr/>
                </a:tc>
                <a:extLst>
                  <a:ext uri="{0D108BD9-81ED-4DB2-BD59-A6C34878D82A}">
                    <a16:rowId xmlns:a16="http://schemas.microsoft.com/office/drawing/2014/main" val="4000590127"/>
                  </a:ext>
                </a:extLst>
              </a:tr>
              <a:tr h="338320">
                <a:tc gridSpan="2">
                  <a:txBody>
                    <a:bodyPr/>
                    <a:lstStyle/>
                    <a:p>
                      <a:pPr algn="ctr"/>
                      <a:r>
                        <a:rPr lang="en-US" sz="1400" dirty="0"/>
                        <a:t>Average Overall Admissions Percent: 73.97</a:t>
                      </a:r>
                    </a:p>
                  </a:txBody>
                  <a:tcPr/>
                </a:tc>
                <a:tc hMerge="1">
                  <a:txBody>
                    <a:bodyPr/>
                    <a:lstStyle/>
                    <a:p>
                      <a:pPr algn="ctr"/>
                      <a:endParaRPr lang="en-US" sz="1400" dirty="0"/>
                    </a:p>
                  </a:txBody>
                  <a:tcPr/>
                </a:tc>
                <a:extLst>
                  <a:ext uri="{0D108BD9-81ED-4DB2-BD59-A6C34878D82A}">
                    <a16:rowId xmlns:a16="http://schemas.microsoft.com/office/drawing/2014/main" val="4092687346"/>
                  </a:ext>
                </a:extLst>
              </a:tr>
            </a:tbl>
          </a:graphicData>
        </a:graphic>
      </p:graphicFrame>
      <p:graphicFrame>
        <p:nvGraphicFramePr>
          <p:cNvPr id="4" name="Table 3">
            <a:extLst>
              <a:ext uri="{FF2B5EF4-FFF2-40B4-BE49-F238E27FC236}">
                <a16:creationId xmlns:a16="http://schemas.microsoft.com/office/drawing/2014/main" id="{9A132296-EDD0-3107-EB25-FB09CF932F97}"/>
              </a:ext>
            </a:extLst>
          </p:cNvPr>
          <p:cNvGraphicFramePr>
            <a:graphicFrameLocks noGrp="1"/>
          </p:cNvGraphicFramePr>
          <p:nvPr>
            <p:extLst>
              <p:ext uri="{D42A27DB-BD31-4B8C-83A1-F6EECF244321}">
                <p14:modId xmlns:p14="http://schemas.microsoft.com/office/powerpoint/2010/main" val="804521932"/>
              </p:ext>
            </p:extLst>
          </p:nvPr>
        </p:nvGraphicFramePr>
        <p:xfrm>
          <a:off x="6567947" y="2999280"/>
          <a:ext cx="5216942" cy="2548080"/>
        </p:xfrm>
        <a:graphic>
          <a:graphicData uri="http://schemas.openxmlformats.org/drawingml/2006/table">
            <a:tbl>
              <a:tblPr firstRow="1" bandRow="1">
                <a:tableStyleId>{793D81CF-94F2-401A-BA57-92F5A7B2D0C5}</a:tableStyleId>
              </a:tblPr>
              <a:tblGrid>
                <a:gridCol w="3382298">
                  <a:extLst>
                    <a:ext uri="{9D8B030D-6E8A-4147-A177-3AD203B41FA5}">
                      <a16:colId xmlns:a16="http://schemas.microsoft.com/office/drawing/2014/main" val="4250187187"/>
                    </a:ext>
                  </a:extLst>
                </a:gridCol>
                <a:gridCol w="1834644">
                  <a:extLst>
                    <a:ext uri="{9D8B030D-6E8A-4147-A177-3AD203B41FA5}">
                      <a16:colId xmlns:a16="http://schemas.microsoft.com/office/drawing/2014/main" val="3050809756"/>
                    </a:ext>
                  </a:extLst>
                </a:gridCol>
              </a:tblGrid>
              <a:tr h="338320">
                <a:tc>
                  <a:txBody>
                    <a:bodyPr/>
                    <a:lstStyle/>
                    <a:p>
                      <a:pPr algn="ctr"/>
                      <a:r>
                        <a:rPr lang="en-US" sz="1400" dirty="0"/>
                        <a:t>Bottom Five Admissions: Private 4-Year HBCUs</a:t>
                      </a:r>
                    </a:p>
                  </a:txBody>
                  <a:tcPr>
                    <a:solidFill>
                      <a:srgbClr val="FF1919"/>
                    </a:solidFill>
                  </a:tcPr>
                </a:tc>
                <a:tc>
                  <a:txBody>
                    <a:bodyPr/>
                    <a:lstStyle/>
                    <a:p>
                      <a:pPr algn="ctr"/>
                      <a:r>
                        <a:rPr lang="en-US" sz="1400" dirty="0"/>
                        <a:t>Admissions Percent</a:t>
                      </a:r>
                    </a:p>
                  </a:txBody>
                  <a:tcPr anchor="ctr">
                    <a:solidFill>
                      <a:srgbClr val="FF1919"/>
                    </a:solidFill>
                  </a:tcPr>
                </a:tc>
                <a:extLst>
                  <a:ext uri="{0D108BD9-81ED-4DB2-BD59-A6C34878D82A}">
                    <a16:rowId xmlns:a16="http://schemas.microsoft.com/office/drawing/2014/main" val="3049427672"/>
                  </a:ext>
                </a:extLst>
              </a:tr>
              <a:tr h="338320">
                <a:tc>
                  <a:txBody>
                    <a:bodyPr/>
                    <a:lstStyle/>
                    <a:p>
                      <a:pPr algn="ctr"/>
                      <a:r>
                        <a:rPr lang="en-US" sz="1400" dirty="0"/>
                        <a:t>Tuskegee University </a:t>
                      </a:r>
                    </a:p>
                  </a:txBody>
                  <a:tcPr/>
                </a:tc>
                <a:tc>
                  <a:txBody>
                    <a:bodyPr/>
                    <a:lstStyle/>
                    <a:p>
                      <a:pPr algn="ctr"/>
                      <a:r>
                        <a:rPr lang="en-US" sz="1400" dirty="0"/>
                        <a:t>34.0</a:t>
                      </a:r>
                    </a:p>
                  </a:txBody>
                  <a:tcPr/>
                </a:tc>
                <a:extLst>
                  <a:ext uri="{0D108BD9-81ED-4DB2-BD59-A6C34878D82A}">
                    <a16:rowId xmlns:a16="http://schemas.microsoft.com/office/drawing/2014/main" val="3885902508"/>
                  </a:ext>
                </a:extLst>
              </a:tr>
              <a:tr h="338320">
                <a:tc>
                  <a:txBody>
                    <a:bodyPr/>
                    <a:lstStyle/>
                    <a:p>
                      <a:pPr algn="ctr"/>
                      <a:r>
                        <a:rPr lang="en-US" sz="1400" dirty="0"/>
                        <a:t>Howard University </a:t>
                      </a:r>
                    </a:p>
                  </a:txBody>
                  <a:tcPr/>
                </a:tc>
                <a:tc>
                  <a:txBody>
                    <a:bodyPr/>
                    <a:lstStyle/>
                    <a:p>
                      <a:pPr algn="ctr"/>
                      <a:r>
                        <a:rPr lang="en-US" sz="1400" dirty="0"/>
                        <a:t>35.0</a:t>
                      </a:r>
                    </a:p>
                  </a:txBody>
                  <a:tcPr/>
                </a:tc>
                <a:extLst>
                  <a:ext uri="{0D108BD9-81ED-4DB2-BD59-A6C34878D82A}">
                    <a16:rowId xmlns:a16="http://schemas.microsoft.com/office/drawing/2014/main" val="1172555285"/>
                  </a:ext>
                </a:extLst>
              </a:tr>
              <a:tr h="338320">
                <a:tc>
                  <a:txBody>
                    <a:bodyPr/>
                    <a:lstStyle/>
                    <a:p>
                      <a:pPr algn="ctr"/>
                      <a:r>
                        <a:rPr lang="en-US" sz="1400" dirty="0"/>
                        <a:t>Rust College</a:t>
                      </a:r>
                    </a:p>
                  </a:txBody>
                  <a:tcPr/>
                </a:tc>
                <a:tc>
                  <a:txBody>
                    <a:bodyPr/>
                    <a:lstStyle/>
                    <a:p>
                      <a:pPr algn="ctr"/>
                      <a:r>
                        <a:rPr lang="en-US" sz="1400" dirty="0"/>
                        <a:t>38.0</a:t>
                      </a:r>
                    </a:p>
                  </a:txBody>
                  <a:tcPr/>
                </a:tc>
                <a:extLst>
                  <a:ext uri="{0D108BD9-81ED-4DB2-BD59-A6C34878D82A}">
                    <a16:rowId xmlns:a16="http://schemas.microsoft.com/office/drawing/2014/main" val="2751498111"/>
                  </a:ext>
                </a:extLst>
              </a:tr>
              <a:tr h="338320">
                <a:tc>
                  <a:txBody>
                    <a:bodyPr/>
                    <a:lstStyle/>
                    <a:p>
                      <a:pPr algn="ctr"/>
                      <a:r>
                        <a:rPr lang="en-US" sz="1400" dirty="0"/>
                        <a:t>Wilberforce University</a:t>
                      </a:r>
                    </a:p>
                  </a:txBody>
                  <a:tcPr/>
                </a:tc>
                <a:tc>
                  <a:txBody>
                    <a:bodyPr/>
                    <a:lstStyle/>
                    <a:p>
                      <a:pPr algn="ctr"/>
                      <a:r>
                        <a:rPr lang="en-US" sz="1400" dirty="0"/>
                        <a:t>39.0</a:t>
                      </a:r>
                    </a:p>
                  </a:txBody>
                  <a:tcPr/>
                </a:tc>
                <a:extLst>
                  <a:ext uri="{0D108BD9-81ED-4DB2-BD59-A6C34878D82A}">
                    <a16:rowId xmlns:a16="http://schemas.microsoft.com/office/drawing/2014/main" val="1528163449"/>
                  </a:ext>
                </a:extLst>
              </a:tr>
              <a:tr h="338320">
                <a:tc>
                  <a:txBody>
                    <a:bodyPr/>
                    <a:lstStyle/>
                    <a:p>
                      <a:pPr algn="ctr"/>
                      <a:r>
                        <a:rPr lang="en-US" sz="1400" dirty="0"/>
                        <a:t>Johnson C. Smith University</a:t>
                      </a:r>
                    </a:p>
                  </a:txBody>
                  <a:tcPr/>
                </a:tc>
                <a:tc>
                  <a:txBody>
                    <a:bodyPr/>
                    <a:lstStyle/>
                    <a:p>
                      <a:pPr algn="ctr"/>
                      <a:r>
                        <a:rPr lang="en-US" sz="1400" dirty="0"/>
                        <a:t>45.0</a:t>
                      </a:r>
                    </a:p>
                  </a:txBody>
                  <a:tcPr/>
                </a:tc>
                <a:extLst>
                  <a:ext uri="{0D108BD9-81ED-4DB2-BD59-A6C34878D82A}">
                    <a16:rowId xmlns:a16="http://schemas.microsoft.com/office/drawing/2014/main" val="4000590127"/>
                  </a:ext>
                </a:extLst>
              </a:tr>
              <a:tr h="33832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Average Overall Admissions Percent: 64.87</a:t>
                      </a:r>
                    </a:p>
                  </a:txBody>
                  <a:tcPr/>
                </a:tc>
                <a:tc hMerge="1">
                  <a:txBody>
                    <a:bodyPr/>
                    <a:lstStyle/>
                    <a:p>
                      <a:pPr algn="ctr"/>
                      <a:endParaRPr lang="en-US" sz="1350" dirty="0"/>
                    </a:p>
                  </a:txBody>
                  <a:tcPr/>
                </a:tc>
                <a:extLst>
                  <a:ext uri="{0D108BD9-81ED-4DB2-BD59-A6C34878D82A}">
                    <a16:rowId xmlns:a16="http://schemas.microsoft.com/office/drawing/2014/main" val="1441216820"/>
                  </a:ext>
                </a:extLst>
              </a:tr>
            </a:tbl>
          </a:graphicData>
        </a:graphic>
      </p:graphicFrame>
      <p:sp>
        <p:nvSpPr>
          <p:cNvPr id="9" name="TextBox 8">
            <a:extLst>
              <a:ext uri="{FF2B5EF4-FFF2-40B4-BE49-F238E27FC236}">
                <a16:creationId xmlns:a16="http://schemas.microsoft.com/office/drawing/2014/main" id="{409A479B-4591-39C5-DC8C-31385812CA95}"/>
              </a:ext>
            </a:extLst>
          </p:cNvPr>
          <p:cNvSpPr txBox="1"/>
          <p:nvPr/>
        </p:nvSpPr>
        <p:spPr>
          <a:xfrm>
            <a:off x="3939472" y="6453645"/>
            <a:ext cx="7845417" cy="246221"/>
          </a:xfrm>
          <a:prstGeom prst="rect">
            <a:avLst/>
          </a:prstGeom>
          <a:noFill/>
        </p:spPr>
        <p:txBody>
          <a:bodyPr wrap="none" rtlCol="0">
            <a:spAutoFit/>
          </a:bodyPr>
          <a:lstStyle/>
          <a:p>
            <a:pPr algn="r"/>
            <a:r>
              <a:rPr lang="en-US" sz="1000" i="1" dirty="0">
                <a:solidFill>
                  <a:schemeClr val="tx1">
                    <a:lumMod val="50000"/>
                    <a:lumOff val="50000"/>
                  </a:schemeClr>
                </a:solidFill>
              </a:rPr>
              <a:t>Source: https://nces.ed.gov/ipeds/datacenter/InstitutionList.aspx?goToReportId=1&amp;sid=1214ca4d-d341-4739-af2b-bb571778daae&amp;rtid=1</a:t>
            </a:r>
          </a:p>
        </p:txBody>
      </p:sp>
    </p:spTree>
    <p:extLst>
      <p:ext uri="{BB962C8B-B14F-4D97-AF65-F5344CB8AC3E}">
        <p14:creationId xmlns:p14="http://schemas.microsoft.com/office/powerpoint/2010/main" val="7872171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258DDA-52FD-50BA-8267-3B87DB09907E}"/>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rPr>
              <a:t>HBCUs: Graduation Rates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374799B-24B6-4652-96F8-0F6895CEC56D}"/>
              </a:ext>
            </a:extLst>
          </p:cNvPr>
          <p:cNvSpPr txBox="1"/>
          <p:nvPr/>
        </p:nvSpPr>
        <p:spPr>
          <a:xfrm>
            <a:off x="8197380" y="1058576"/>
            <a:ext cx="3587509" cy="523220"/>
          </a:xfrm>
          <a:prstGeom prst="rect">
            <a:avLst/>
          </a:prstGeom>
          <a:noFill/>
        </p:spPr>
        <p:txBody>
          <a:bodyPr wrap="square" rtlCol="0">
            <a:spAutoFit/>
          </a:bodyPr>
          <a:lstStyle/>
          <a:p>
            <a:pPr algn="r"/>
            <a:r>
              <a:rPr lang="en-US" sz="1400" b="1" dirty="0">
                <a:solidFill>
                  <a:schemeClr val="bg1"/>
                </a:solidFill>
              </a:rPr>
              <a:t>For the academic year 2021-2022</a:t>
            </a:r>
          </a:p>
          <a:p>
            <a:pPr algn="r"/>
            <a:r>
              <a:rPr lang="en-US" sz="1400" b="1" dirty="0">
                <a:solidFill>
                  <a:schemeClr val="bg1"/>
                </a:solidFill>
              </a:rPr>
              <a:t>*4-Year HBCUs</a:t>
            </a:r>
          </a:p>
        </p:txBody>
      </p:sp>
      <p:sp>
        <p:nvSpPr>
          <p:cNvPr id="16" name="TextBox 15">
            <a:extLst>
              <a:ext uri="{FF2B5EF4-FFF2-40B4-BE49-F238E27FC236}">
                <a16:creationId xmlns:a16="http://schemas.microsoft.com/office/drawing/2014/main" id="{DC560017-DEB8-B98A-FA80-DDDE58BF185F}"/>
              </a:ext>
            </a:extLst>
          </p:cNvPr>
          <p:cNvSpPr txBox="1"/>
          <p:nvPr/>
        </p:nvSpPr>
        <p:spPr>
          <a:xfrm>
            <a:off x="8544639" y="6409742"/>
            <a:ext cx="1847330" cy="2030332"/>
          </a:xfrm>
          <a:prstGeom prst="rect">
            <a:avLst/>
          </a:prstGeom>
          <a:noFill/>
        </p:spPr>
        <p:txBody>
          <a:bodyPr wrap="square" rtlCol="0">
            <a:spAutoFit/>
          </a:bodyPr>
          <a:lstStyle/>
          <a:p>
            <a:endParaRPr lang="en-US" dirty="0"/>
          </a:p>
        </p:txBody>
      </p:sp>
      <p:sp>
        <p:nvSpPr>
          <p:cNvPr id="9" name="TextBox 8">
            <a:extLst>
              <a:ext uri="{FF2B5EF4-FFF2-40B4-BE49-F238E27FC236}">
                <a16:creationId xmlns:a16="http://schemas.microsoft.com/office/drawing/2014/main" id="{409A479B-4591-39C5-DC8C-31385812CA95}"/>
              </a:ext>
            </a:extLst>
          </p:cNvPr>
          <p:cNvSpPr txBox="1"/>
          <p:nvPr/>
        </p:nvSpPr>
        <p:spPr>
          <a:xfrm>
            <a:off x="3939472" y="6453645"/>
            <a:ext cx="7845417" cy="246221"/>
          </a:xfrm>
          <a:prstGeom prst="rect">
            <a:avLst/>
          </a:prstGeom>
          <a:noFill/>
        </p:spPr>
        <p:txBody>
          <a:bodyPr wrap="none" rtlCol="0">
            <a:spAutoFit/>
          </a:bodyPr>
          <a:lstStyle/>
          <a:p>
            <a:pPr algn="r"/>
            <a:r>
              <a:rPr lang="en-US" sz="1000" i="1" dirty="0">
                <a:solidFill>
                  <a:schemeClr val="tx1">
                    <a:lumMod val="50000"/>
                    <a:lumOff val="50000"/>
                  </a:schemeClr>
                </a:solidFill>
              </a:rPr>
              <a:t>Source: https://nces.ed.gov/ipeds/datacenter/InstitutionList.aspx?goToReportId=1&amp;sid=1214ca4d-d341-4739-af2b-bb571778daae&amp;rtid=1</a:t>
            </a:r>
          </a:p>
        </p:txBody>
      </p:sp>
      <p:pic>
        <p:nvPicPr>
          <p:cNvPr id="19" name="Picture 18">
            <a:extLst>
              <a:ext uri="{FF2B5EF4-FFF2-40B4-BE49-F238E27FC236}">
                <a16:creationId xmlns:a16="http://schemas.microsoft.com/office/drawing/2014/main" id="{E72684B5-89F6-3375-4187-DB07B883B9A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485474" y="2720599"/>
            <a:ext cx="4943717" cy="327714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1" name="Picture 20">
            <a:extLst>
              <a:ext uri="{FF2B5EF4-FFF2-40B4-BE49-F238E27FC236}">
                <a16:creationId xmlns:a16="http://schemas.microsoft.com/office/drawing/2014/main" id="{CF786E14-B3A2-7CF0-2B7B-5465A70115DA}"/>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78958" y="2720599"/>
            <a:ext cx="4943717" cy="327714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290010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258DDA-52FD-50BA-8267-3B87DB09907E}"/>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rPr>
              <a:t>HBCUs: Graduation &amp; Transfer Rates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374799B-24B6-4652-96F8-0F6895CEC56D}"/>
              </a:ext>
            </a:extLst>
          </p:cNvPr>
          <p:cNvSpPr txBox="1"/>
          <p:nvPr/>
        </p:nvSpPr>
        <p:spPr>
          <a:xfrm>
            <a:off x="8197380" y="1274713"/>
            <a:ext cx="3587509" cy="338554"/>
          </a:xfrm>
          <a:prstGeom prst="rect">
            <a:avLst/>
          </a:prstGeom>
          <a:noFill/>
        </p:spPr>
        <p:txBody>
          <a:bodyPr wrap="square" rtlCol="0">
            <a:spAutoFit/>
          </a:bodyPr>
          <a:lstStyle/>
          <a:p>
            <a:pPr algn="r"/>
            <a:r>
              <a:rPr lang="en-US" sz="1600" b="1" dirty="0">
                <a:solidFill>
                  <a:schemeClr val="bg1"/>
                </a:solidFill>
              </a:rPr>
              <a:t>For the academic year 2021-2022</a:t>
            </a:r>
          </a:p>
        </p:txBody>
      </p:sp>
      <p:sp>
        <p:nvSpPr>
          <p:cNvPr id="16" name="TextBox 15">
            <a:extLst>
              <a:ext uri="{FF2B5EF4-FFF2-40B4-BE49-F238E27FC236}">
                <a16:creationId xmlns:a16="http://schemas.microsoft.com/office/drawing/2014/main" id="{DC560017-DEB8-B98A-FA80-DDDE58BF185F}"/>
              </a:ext>
            </a:extLst>
          </p:cNvPr>
          <p:cNvSpPr txBox="1"/>
          <p:nvPr/>
        </p:nvSpPr>
        <p:spPr>
          <a:xfrm>
            <a:off x="8544639" y="6409742"/>
            <a:ext cx="1847330" cy="2030332"/>
          </a:xfrm>
          <a:prstGeom prst="rect">
            <a:avLst/>
          </a:prstGeom>
          <a:noFill/>
        </p:spPr>
        <p:txBody>
          <a:bodyPr wrap="square" rtlCol="0">
            <a:spAutoFit/>
          </a:bodyPr>
          <a:lstStyle/>
          <a:p>
            <a:endParaRPr lang="en-US" dirty="0"/>
          </a:p>
        </p:txBody>
      </p:sp>
      <p:sp>
        <p:nvSpPr>
          <p:cNvPr id="9" name="TextBox 8">
            <a:extLst>
              <a:ext uri="{FF2B5EF4-FFF2-40B4-BE49-F238E27FC236}">
                <a16:creationId xmlns:a16="http://schemas.microsoft.com/office/drawing/2014/main" id="{409A479B-4591-39C5-DC8C-31385812CA95}"/>
              </a:ext>
            </a:extLst>
          </p:cNvPr>
          <p:cNvSpPr txBox="1"/>
          <p:nvPr/>
        </p:nvSpPr>
        <p:spPr>
          <a:xfrm>
            <a:off x="3939472" y="6453645"/>
            <a:ext cx="7845417" cy="246221"/>
          </a:xfrm>
          <a:prstGeom prst="rect">
            <a:avLst/>
          </a:prstGeom>
          <a:noFill/>
        </p:spPr>
        <p:txBody>
          <a:bodyPr wrap="none" rtlCol="0">
            <a:spAutoFit/>
          </a:bodyPr>
          <a:lstStyle/>
          <a:p>
            <a:pPr algn="r"/>
            <a:r>
              <a:rPr lang="en-US" sz="1000" i="1" dirty="0">
                <a:solidFill>
                  <a:schemeClr val="tx1">
                    <a:lumMod val="50000"/>
                    <a:lumOff val="50000"/>
                  </a:schemeClr>
                </a:solidFill>
              </a:rPr>
              <a:t>Source: https://nces.ed.gov/ipeds/datacenter/InstitutionList.aspx?goToReportId=1&amp;sid=1214ca4d-d341-4739-af2b-bb571778daae&amp;rtid=1</a:t>
            </a:r>
          </a:p>
        </p:txBody>
      </p:sp>
      <p:pic>
        <p:nvPicPr>
          <p:cNvPr id="21" name="Picture 20">
            <a:extLst>
              <a:ext uri="{FF2B5EF4-FFF2-40B4-BE49-F238E27FC236}">
                <a16:creationId xmlns:a16="http://schemas.microsoft.com/office/drawing/2014/main" id="{CF786E14-B3A2-7CF0-2B7B-5465A70115D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007100" y="2429694"/>
            <a:ext cx="4177790" cy="33625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046048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258DDA-52FD-50BA-8267-3B87DB09907E}"/>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rPr>
              <a:t>HBCUs: Pricing</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374799B-24B6-4652-96F8-0F6895CEC56D}"/>
              </a:ext>
            </a:extLst>
          </p:cNvPr>
          <p:cNvSpPr txBox="1"/>
          <p:nvPr/>
        </p:nvSpPr>
        <p:spPr>
          <a:xfrm>
            <a:off x="8197380" y="1274713"/>
            <a:ext cx="3587509" cy="338554"/>
          </a:xfrm>
          <a:prstGeom prst="rect">
            <a:avLst/>
          </a:prstGeom>
          <a:noFill/>
        </p:spPr>
        <p:txBody>
          <a:bodyPr wrap="square" rtlCol="0">
            <a:spAutoFit/>
          </a:bodyPr>
          <a:lstStyle/>
          <a:p>
            <a:pPr algn="r"/>
            <a:r>
              <a:rPr lang="en-US" sz="1600" b="1" dirty="0">
                <a:solidFill>
                  <a:schemeClr val="bg1"/>
                </a:solidFill>
              </a:rPr>
              <a:t>For the academic year 2021-2022</a:t>
            </a:r>
          </a:p>
        </p:txBody>
      </p:sp>
      <p:sp>
        <p:nvSpPr>
          <p:cNvPr id="16" name="TextBox 15">
            <a:extLst>
              <a:ext uri="{FF2B5EF4-FFF2-40B4-BE49-F238E27FC236}">
                <a16:creationId xmlns:a16="http://schemas.microsoft.com/office/drawing/2014/main" id="{DC560017-DEB8-B98A-FA80-DDDE58BF185F}"/>
              </a:ext>
            </a:extLst>
          </p:cNvPr>
          <p:cNvSpPr txBox="1"/>
          <p:nvPr/>
        </p:nvSpPr>
        <p:spPr>
          <a:xfrm>
            <a:off x="8544639" y="6409742"/>
            <a:ext cx="1847330" cy="2030332"/>
          </a:xfrm>
          <a:prstGeom prst="rect">
            <a:avLst/>
          </a:prstGeom>
          <a:noFill/>
        </p:spPr>
        <p:txBody>
          <a:bodyPr wrap="square" rtlCol="0">
            <a:spAutoFit/>
          </a:bodyPr>
          <a:lstStyle/>
          <a:p>
            <a:endParaRPr lang="en-US" dirty="0"/>
          </a:p>
        </p:txBody>
      </p:sp>
      <p:sp>
        <p:nvSpPr>
          <p:cNvPr id="9" name="TextBox 8">
            <a:extLst>
              <a:ext uri="{FF2B5EF4-FFF2-40B4-BE49-F238E27FC236}">
                <a16:creationId xmlns:a16="http://schemas.microsoft.com/office/drawing/2014/main" id="{409A479B-4591-39C5-DC8C-31385812CA95}"/>
              </a:ext>
            </a:extLst>
          </p:cNvPr>
          <p:cNvSpPr txBox="1"/>
          <p:nvPr/>
        </p:nvSpPr>
        <p:spPr>
          <a:xfrm>
            <a:off x="3939472" y="6453645"/>
            <a:ext cx="7845417" cy="246221"/>
          </a:xfrm>
          <a:prstGeom prst="rect">
            <a:avLst/>
          </a:prstGeom>
          <a:noFill/>
        </p:spPr>
        <p:txBody>
          <a:bodyPr wrap="none" rtlCol="0">
            <a:spAutoFit/>
          </a:bodyPr>
          <a:lstStyle/>
          <a:p>
            <a:pPr algn="r"/>
            <a:r>
              <a:rPr lang="en-US" sz="1000" i="1" dirty="0">
                <a:solidFill>
                  <a:schemeClr val="tx1">
                    <a:lumMod val="50000"/>
                    <a:lumOff val="50000"/>
                  </a:schemeClr>
                </a:solidFill>
              </a:rPr>
              <a:t>Source: https://nces.ed.gov/ipeds/datacenter/InstitutionList.aspx?goToReportId=1&amp;sid=1214ca4d-d341-4739-af2b-bb571778daae&amp;rtid=1</a:t>
            </a:r>
          </a:p>
        </p:txBody>
      </p:sp>
      <p:pic>
        <p:nvPicPr>
          <p:cNvPr id="21" name="Picture 20">
            <a:extLst>
              <a:ext uri="{FF2B5EF4-FFF2-40B4-BE49-F238E27FC236}">
                <a16:creationId xmlns:a16="http://schemas.microsoft.com/office/drawing/2014/main" id="{CF786E14-B3A2-7CF0-2B7B-5465A70115D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671062" y="2250218"/>
            <a:ext cx="6849865" cy="369203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4759884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258DDA-52FD-50BA-8267-3B87DB09907E}"/>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rPr>
              <a:t>HBCUs: Pell Grants &amp; Federal Loans</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DC560017-DEB8-B98A-FA80-DDDE58BF185F}"/>
              </a:ext>
            </a:extLst>
          </p:cNvPr>
          <p:cNvSpPr txBox="1"/>
          <p:nvPr/>
        </p:nvSpPr>
        <p:spPr>
          <a:xfrm>
            <a:off x="8544639" y="6409742"/>
            <a:ext cx="1847330" cy="2030332"/>
          </a:xfrm>
          <a:prstGeom prst="rect">
            <a:avLst/>
          </a:prstGeom>
          <a:noFill/>
        </p:spPr>
        <p:txBody>
          <a:bodyPr wrap="square" rtlCol="0">
            <a:spAutoFit/>
          </a:bodyPr>
          <a:lstStyle/>
          <a:p>
            <a:endParaRPr lang="en-US" dirty="0"/>
          </a:p>
        </p:txBody>
      </p:sp>
      <p:pic>
        <p:nvPicPr>
          <p:cNvPr id="21" name="Picture 20">
            <a:extLst>
              <a:ext uri="{FF2B5EF4-FFF2-40B4-BE49-F238E27FC236}">
                <a16:creationId xmlns:a16="http://schemas.microsoft.com/office/drawing/2014/main" id="{CF786E14-B3A2-7CF0-2B7B-5465A70115D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025152" y="2539617"/>
            <a:ext cx="7620345" cy="33780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graphicFrame>
        <p:nvGraphicFramePr>
          <p:cNvPr id="6" name="Diagram 5">
            <a:extLst>
              <a:ext uri="{FF2B5EF4-FFF2-40B4-BE49-F238E27FC236}">
                <a16:creationId xmlns:a16="http://schemas.microsoft.com/office/drawing/2014/main" id="{0F0AD299-2BEE-7BCC-C46A-6D37A4BC8BE8}"/>
              </a:ext>
            </a:extLst>
          </p:cNvPr>
          <p:cNvGraphicFramePr/>
          <p:nvPr>
            <p:extLst>
              <p:ext uri="{D42A27DB-BD31-4B8C-83A1-F6EECF244321}">
                <p14:modId xmlns:p14="http://schemas.microsoft.com/office/powerpoint/2010/main" val="2668913098"/>
              </p:ext>
            </p:extLst>
          </p:nvPr>
        </p:nvGraphicFramePr>
        <p:xfrm>
          <a:off x="9028762" y="2466109"/>
          <a:ext cx="2779963" cy="345159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TextBox 6">
            <a:extLst>
              <a:ext uri="{FF2B5EF4-FFF2-40B4-BE49-F238E27FC236}">
                <a16:creationId xmlns:a16="http://schemas.microsoft.com/office/drawing/2014/main" id="{E6EC7436-B763-F095-DA9A-5F1112B111FB}"/>
              </a:ext>
            </a:extLst>
          </p:cNvPr>
          <p:cNvSpPr txBox="1"/>
          <p:nvPr/>
        </p:nvSpPr>
        <p:spPr>
          <a:xfrm>
            <a:off x="3963308" y="6458160"/>
            <a:ext cx="7845417" cy="246221"/>
          </a:xfrm>
          <a:prstGeom prst="rect">
            <a:avLst/>
          </a:prstGeom>
          <a:noFill/>
        </p:spPr>
        <p:txBody>
          <a:bodyPr wrap="none" rtlCol="0">
            <a:spAutoFit/>
          </a:bodyPr>
          <a:lstStyle/>
          <a:p>
            <a:pPr algn="r"/>
            <a:r>
              <a:rPr lang="en-US" sz="1000" i="1" dirty="0">
                <a:solidFill>
                  <a:schemeClr val="tx1">
                    <a:lumMod val="50000"/>
                    <a:lumOff val="50000"/>
                  </a:schemeClr>
                </a:solidFill>
              </a:rPr>
              <a:t>Source: https://nces.ed.gov/ipeds/datacenter/InstitutionList.aspx?goToReportId=1&amp;sid=1214ca4d-d341-4739-af2b-bb571778daae&amp;rtid=1</a:t>
            </a:r>
          </a:p>
        </p:txBody>
      </p:sp>
      <p:sp>
        <p:nvSpPr>
          <p:cNvPr id="14" name="TextBox 13">
            <a:extLst>
              <a:ext uri="{FF2B5EF4-FFF2-40B4-BE49-F238E27FC236}">
                <a16:creationId xmlns:a16="http://schemas.microsoft.com/office/drawing/2014/main" id="{AD445EFD-D9F2-BADE-BA88-4FB9D8B488FF}"/>
              </a:ext>
            </a:extLst>
          </p:cNvPr>
          <p:cNvSpPr txBox="1"/>
          <p:nvPr/>
        </p:nvSpPr>
        <p:spPr>
          <a:xfrm>
            <a:off x="8471700" y="1273347"/>
            <a:ext cx="3587509" cy="338554"/>
          </a:xfrm>
          <a:prstGeom prst="rect">
            <a:avLst/>
          </a:prstGeom>
          <a:noFill/>
        </p:spPr>
        <p:txBody>
          <a:bodyPr wrap="square" rtlCol="0">
            <a:spAutoFit/>
          </a:bodyPr>
          <a:lstStyle/>
          <a:p>
            <a:pPr algn="r"/>
            <a:r>
              <a:rPr lang="en-US" sz="1600" b="1" dirty="0">
                <a:solidFill>
                  <a:schemeClr val="bg1"/>
                </a:solidFill>
              </a:rPr>
              <a:t>For the academic year 2021-2022</a:t>
            </a:r>
          </a:p>
        </p:txBody>
      </p:sp>
    </p:spTree>
    <p:extLst>
      <p:ext uri="{BB962C8B-B14F-4D97-AF65-F5344CB8AC3E}">
        <p14:creationId xmlns:p14="http://schemas.microsoft.com/office/powerpoint/2010/main" val="2117607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258DDA-52FD-50BA-8267-3B87DB09907E}"/>
              </a:ext>
            </a:extLst>
          </p:cNvPr>
          <p:cNvSpPr>
            <a:spLocks noGrp="1"/>
          </p:cNvSpPr>
          <p:nvPr>
            <p:ph type="title"/>
          </p:nvPr>
        </p:nvSpPr>
        <p:spPr>
          <a:xfrm>
            <a:off x="1156851" y="637762"/>
            <a:ext cx="9888496" cy="900131"/>
          </a:xfrm>
        </p:spPr>
        <p:txBody>
          <a:bodyPr anchor="t">
            <a:normAutofit/>
          </a:bodyPr>
          <a:lstStyle/>
          <a:p>
            <a:r>
              <a:rPr lang="en-US" sz="4000">
                <a:solidFill>
                  <a:schemeClr val="bg1"/>
                </a:solidFill>
              </a:rPr>
              <a:t>HBCUs: On-Campus Crime</a:t>
            </a:r>
            <a:endParaRPr lang="en-US" sz="4000" dirty="0">
              <a:solidFill>
                <a:schemeClr val="bg1"/>
              </a:solidFill>
            </a:endParaRP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DC560017-DEB8-B98A-FA80-DDDE58BF185F}"/>
              </a:ext>
            </a:extLst>
          </p:cNvPr>
          <p:cNvSpPr txBox="1"/>
          <p:nvPr/>
        </p:nvSpPr>
        <p:spPr>
          <a:xfrm>
            <a:off x="8544639" y="6409742"/>
            <a:ext cx="1847330" cy="2030332"/>
          </a:xfrm>
          <a:prstGeom prst="rect">
            <a:avLst/>
          </a:prstGeom>
          <a:noFill/>
        </p:spPr>
        <p:txBody>
          <a:bodyPr wrap="square" rtlCol="0">
            <a:spAutoFit/>
          </a:bodyPr>
          <a:lstStyle/>
          <a:p>
            <a:endParaRPr lang="en-US" dirty="0"/>
          </a:p>
        </p:txBody>
      </p:sp>
      <p:sp>
        <p:nvSpPr>
          <p:cNvPr id="7" name="TextBox 6">
            <a:extLst>
              <a:ext uri="{FF2B5EF4-FFF2-40B4-BE49-F238E27FC236}">
                <a16:creationId xmlns:a16="http://schemas.microsoft.com/office/drawing/2014/main" id="{E6EC7436-B763-F095-DA9A-5F1112B111FB}"/>
              </a:ext>
            </a:extLst>
          </p:cNvPr>
          <p:cNvSpPr txBox="1"/>
          <p:nvPr/>
        </p:nvSpPr>
        <p:spPr>
          <a:xfrm>
            <a:off x="0" y="6409741"/>
            <a:ext cx="11017823" cy="553998"/>
          </a:xfrm>
          <a:prstGeom prst="rect">
            <a:avLst/>
          </a:prstGeom>
          <a:noFill/>
        </p:spPr>
        <p:txBody>
          <a:bodyPr wrap="none" rtlCol="0">
            <a:spAutoFit/>
          </a:bodyPr>
          <a:lstStyle/>
          <a:p>
            <a:r>
              <a:rPr lang="en-US" sz="1000" i="1" dirty="0">
                <a:solidFill>
                  <a:schemeClr val="tx1">
                    <a:lumMod val="65000"/>
                    <a:lumOff val="35000"/>
                  </a:schemeClr>
                </a:solidFill>
              </a:rPr>
              <a:t>Source: </a:t>
            </a:r>
            <a:r>
              <a:rPr lang="en-US" sz="1000" i="1" dirty="0">
                <a:solidFill>
                  <a:schemeClr val="tx1">
                    <a:lumMod val="65000"/>
                    <a:lumOff val="35000"/>
                  </a:schemeClr>
                </a:solidFill>
                <a:hlinkClick r:id="rId3">
                  <a:extLst>
                    <a:ext uri="{A12FA001-AC4F-418D-AE19-62706E023703}">
                      <ahyp:hlinkClr xmlns:ahyp="http://schemas.microsoft.com/office/drawing/2018/hyperlinkcolor" val="tx"/>
                    </a:ext>
                  </a:extLst>
                </a:hlinkClick>
              </a:rPr>
              <a:t>https://nces.ed.gov/ipeds/datacenter/InstitutionList.aspx?goToReportId=1&amp;sid=1214ca4d-d341-4739-af2b-bb571778daae&amp;rtid=1</a:t>
            </a:r>
            <a:endParaRPr lang="en-US" sz="1000" i="1" dirty="0">
              <a:solidFill>
                <a:schemeClr val="tx1">
                  <a:lumMod val="65000"/>
                  <a:lumOff val="35000"/>
                </a:schemeClr>
              </a:solidFill>
            </a:endParaRPr>
          </a:p>
          <a:p>
            <a:r>
              <a:rPr lang="en-US" sz="1000" i="1" dirty="0">
                <a:solidFill>
                  <a:schemeClr val="tx1">
                    <a:lumMod val="65000"/>
                    <a:lumOff val="35000"/>
                  </a:schemeClr>
                </a:solidFill>
              </a:rPr>
              <a:t>Source: </a:t>
            </a:r>
            <a:r>
              <a:rPr lang="en-US" sz="1000" i="1" dirty="0">
                <a:solidFill>
                  <a:schemeClr val="tx1">
                    <a:lumMod val="65000"/>
                    <a:lumOff val="35000"/>
                  </a:schemeClr>
                </a:solidFill>
                <a:hlinkClick r:id="rId4">
                  <a:extLst>
                    <a:ext uri="{A12FA001-AC4F-418D-AE19-62706E023703}">
                      <ahyp:hlinkClr xmlns:ahyp="http://schemas.microsoft.com/office/drawing/2018/hyperlinkcolor" val="tx"/>
                    </a:ext>
                  </a:extLst>
                </a:hlinkClick>
              </a:rPr>
              <a:t>https://www.icpsr.umich.edu/web/NACJD/series/57?start=0&amp;SERIESQ=57&amp;ARCHIVE=NACJD&amp;PUBLISH_STATUS=PUBLISHED&amp;sort=TIMEPERIOD_SORT%20desc&amp;rows=50&amp;q=%3Dcounty</a:t>
            </a:r>
            <a:endParaRPr lang="en-US" sz="1000" i="1" dirty="0">
              <a:solidFill>
                <a:schemeClr val="tx1">
                  <a:lumMod val="65000"/>
                  <a:lumOff val="35000"/>
                </a:schemeClr>
              </a:solidFill>
            </a:endParaRPr>
          </a:p>
          <a:p>
            <a:pPr algn="r"/>
            <a:endParaRPr lang="en-US" sz="1000" i="1" dirty="0">
              <a:solidFill>
                <a:schemeClr val="tx1">
                  <a:lumMod val="50000"/>
                  <a:lumOff val="50000"/>
                </a:schemeClr>
              </a:solidFill>
            </a:endParaRPr>
          </a:p>
        </p:txBody>
      </p:sp>
      <p:graphicFrame>
        <p:nvGraphicFramePr>
          <p:cNvPr id="3" name="Content Placeholder 3">
            <a:extLst>
              <a:ext uri="{FF2B5EF4-FFF2-40B4-BE49-F238E27FC236}">
                <a16:creationId xmlns:a16="http://schemas.microsoft.com/office/drawing/2014/main" id="{892FB440-F458-C688-3A1F-2FD4E256C4B0}"/>
              </a:ext>
            </a:extLst>
          </p:cNvPr>
          <p:cNvGraphicFramePr>
            <a:graphicFrameLocks noGrp="1"/>
          </p:cNvGraphicFramePr>
          <p:nvPr>
            <p:ph idx="1"/>
            <p:extLst>
              <p:ext uri="{D42A27DB-BD31-4B8C-83A1-F6EECF244321}">
                <p14:modId xmlns:p14="http://schemas.microsoft.com/office/powerpoint/2010/main" val="3020373048"/>
              </p:ext>
            </p:extLst>
          </p:nvPr>
        </p:nvGraphicFramePr>
        <p:xfrm>
          <a:off x="431250" y="2953219"/>
          <a:ext cx="3316450" cy="240490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4" name="TextBox 3">
            <a:extLst>
              <a:ext uri="{FF2B5EF4-FFF2-40B4-BE49-F238E27FC236}">
                <a16:creationId xmlns:a16="http://schemas.microsoft.com/office/drawing/2014/main" id="{8A1F59FC-20B6-BE99-8C27-130907F68453}"/>
              </a:ext>
            </a:extLst>
          </p:cNvPr>
          <p:cNvSpPr txBox="1"/>
          <p:nvPr/>
        </p:nvSpPr>
        <p:spPr>
          <a:xfrm>
            <a:off x="7854696" y="1079657"/>
            <a:ext cx="3954029" cy="584775"/>
          </a:xfrm>
          <a:prstGeom prst="rect">
            <a:avLst/>
          </a:prstGeom>
          <a:noFill/>
        </p:spPr>
        <p:txBody>
          <a:bodyPr wrap="square" rtlCol="0">
            <a:spAutoFit/>
          </a:bodyPr>
          <a:lstStyle/>
          <a:p>
            <a:pPr algn="r"/>
            <a:r>
              <a:rPr lang="en-US" sz="1600" b="1" dirty="0">
                <a:solidFill>
                  <a:schemeClr val="bg1"/>
                </a:solidFill>
              </a:rPr>
              <a:t>For the academic year 2021-2022</a:t>
            </a:r>
          </a:p>
          <a:p>
            <a:pPr algn="r"/>
            <a:r>
              <a:rPr lang="en-US" sz="1600" b="1" dirty="0">
                <a:solidFill>
                  <a:schemeClr val="bg1"/>
                </a:solidFill>
              </a:rPr>
              <a:t>*Crime Data: For the calendar year 2022</a:t>
            </a:r>
          </a:p>
        </p:txBody>
      </p:sp>
      <p:pic>
        <p:nvPicPr>
          <p:cNvPr id="14" name="Picture 13" descr="A screen shot of a graph&#10;&#10;Description automatically generated">
            <a:extLst>
              <a:ext uri="{FF2B5EF4-FFF2-40B4-BE49-F238E27FC236}">
                <a16:creationId xmlns:a16="http://schemas.microsoft.com/office/drawing/2014/main" id="{B523486A-B707-2B6F-7A5A-F2A4AD115BCD}"/>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178950" y="1924974"/>
            <a:ext cx="7632828" cy="4248434"/>
          </a:xfrm>
          <a:prstGeom prst="rect">
            <a:avLst/>
          </a:prstGeom>
        </p:spPr>
      </p:pic>
    </p:spTree>
    <p:extLst>
      <p:ext uri="{BB962C8B-B14F-4D97-AF65-F5344CB8AC3E}">
        <p14:creationId xmlns:p14="http://schemas.microsoft.com/office/powerpoint/2010/main" val="2184140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2E1A1C-217F-CD96-8C62-33E48A660B35}"/>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rPr>
              <a:t>Table on Contents</a:t>
            </a:r>
          </a:p>
        </p:txBody>
      </p:sp>
      <p:sp>
        <p:nvSpPr>
          <p:cNvPr id="20" name="Rectangle 1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ontent Placeholder 2">
            <a:extLst>
              <a:ext uri="{FF2B5EF4-FFF2-40B4-BE49-F238E27FC236}">
                <a16:creationId xmlns:a16="http://schemas.microsoft.com/office/drawing/2014/main" id="{AB866E96-CEF4-B231-BB12-3314FC7F3A09}"/>
              </a:ext>
            </a:extLst>
          </p:cNvPr>
          <p:cNvSpPr>
            <a:spLocks noGrp="1"/>
          </p:cNvSpPr>
          <p:nvPr>
            <p:ph idx="1"/>
          </p:nvPr>
        </p:nvSpPr>
        <p:spPr>
          <a:xfrm>
            <a:off x="1155548" y="2217343"/>
            <a:ext cx="9880893" cy="3959619"/>
          </a:xfrm>
        </p:spPr>
        <p:txBody>
          <a:bodyPr>
            <a:normAutofit fontScale="85000" lnSpcReduction="20000"/>
          </a:bodyPr>
          <a:lstStyle/>
          <a:p>
            <a:r>
              <a:rPr lang="en-US" sz="2400" dirty="0"/>
              <a:t>Brief History of HBCUs</a:t>
            </a:r>
          </a:p>
          <a:p>
            <a:r>
              <a:rPr lang="en-US" sz="2400" dirty="0"/>
              <a:t>Summary Data of All Institutions</a:t>
            </a:r>
          </a:p>
          <a:p>
            <a:r>
              <a:rPr lang="en-US" sz="2400" dirty="0"/>
              <a:t>HBCU Types</a:t>
            </a:r>
          </a:p>
          <a:p>
            <a:pPr lvl="1"/>
            <a:r>
              <a:rPr lang="en-US" sz="2000" dirty="0"/>
              <a:t>All</a:t>
            </a:r>
          </a:p>
          <a:p>
            <a:pPr lvl="1"/>
            <a:r>
              <a:rPr lang="en-US" sz="2000" dirty="0"/>
              <a:t>Land-Grant</a:t>
            </a:r>
          </a:p>
          <a:p>
            <a:pPr lvl="1"/>
            <a:r>
              <a:rPr lang="en-US" sz="2000" dirty="0"/>
              <a:t>Public</a:t>
            </a:r>
          </a:p>
          <a:p>
            <a:pPr lvl="1"/>
            <a:r>
              <a:rPr lang="en-US" sz="2000" dirty="0"/>
              <a:t>Private</a:t>
            </a:r>
          </a:p>
          <a:p>
            <a:r>
              <a:rPr lang="en-US" sz="2400" dirty="0"/>
              <a:t>Enrollment</a:t>
            </a:r>
          </a:p>
          <a:p>
            <a:r>
              <a:rPr lang="en-US" sz="2400" dirty="0"/>
              <a:t>Admissions</a:t>
            </a:r>
          </a:p>
          <a:p>
            <a:r>
              <a:rPr lang="en-US" sz="2400" dirty="0"/>
              <a:t>Graduation Rates</a:t>
            </a:r>
          </a:p>
          <a:p>
            <a:pPr lvl="1"/>
            <a:r>
              <a:rPr lang="en-US" sz="2000" dirty="0"/>
              <a:t>Graduation &amp; Transfer Rates</a:t>
            </a:r>
          </a:p>
          <a:p>
            <a:r>
              <a:rPr lang="en-US" sz="2400" dirty="0"/>
              <a:t>Pricing</a:t>
            </a:r>
          </a:p>
          <a:p>
            <a:r>
              <a:rPr lang="en-US" sz="2400" dirty="0"/>
              <a:t>Pell Grants &amp; Federal Loans</a:t>
            </a:r>
          </a:p>
          <a:p>
            <a:endParaRPr lang="en-US" sz="2400" dirty="0"/>
          </a:p>
          <a:p>
            <a:endParaRPr lang="en-US" sz="2400" dirty="0"/>
          </a:p>
        </p:txBody>
      </p:sp>
    </p:spTree>
    <p:extLst>
      <p:ext uri="{BB962C8B-B14F-4D97-AF65-F5344CB8AC3E}">
        <p14:creationId xmlns:p14="http://schemas.microsoft.com/office/powerpoint/2010/main" val="3173844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258DDA-52FD-50BA-8267-3B87DB09907E}"/>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rPr>
              <a:t>HBCUs: History</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erson wearing a graduation cap">
            <a:extLst>
              <a:ext uri="{FF2B5EF4-FFF2-40B4-BE49-F238E27FC236}">
                <a16:creationId xmlns:a16="http://schemas.microsoft.com/office/drawing/2014/main" id="{75C816B9-2944-657E-3326-25CFF5A96A07}"/>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468293" y="2270052"/>
            <a:ext cx="6241683" cy="356419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TextBox 5">
            <a:extLst>
              <a:ext uri="{FF2B5EF4-FFF2-40B4-BE49-F238E27FC236}">
                <a16:creationId xmlns:a16="http://schemas.microsoft.com/office/drawing/2014/main" id="{1A065EEF-006F-D90A-CD05-F1FCEC2C5837}"/>
              </a:ext>
            </a:extLst>
          </p:cNvPr>
          <p:cNvSpPr txBox="1"/>
          <p:nvPr/>
        </p:nvSpPr>
        <p:spPr>
          <a:xfrm>
            <a:off x="361254" y="2213557"/>
            <a:ext cx="4001632" cy="4119526"/>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dirty="0"/>
              <a:t>Originally, Historically Black Colleges and Universities (HBCUs) were Black Americans’ only recourse for education</a:t>
            </a:r>
          </a:p>
          <a:p>
            <a:pPr marL="285750" indent="-285750">
              <a:lnSpc>
                <a:spcPct val="150000"/>
              </a:lnSpc>
              <a:buFont typeface="Arial" panose="020B0604020202020204" pitchFamily="34" charset="0"/>
              <a:buChar char="•"/>
            </a:pPr>
            <a:r>
              <a:rPr lang="en-US" sz="1600" dirty="0"/>
              <a:t>The first established HBCU was </a:t>
            </a:r>
            <a:r>
              <a:rPr lang="en-US" sz="1600" b="0" i="0" dirty="0">
                <a:effectLst/>
              </a:rPr>
              <a:t>Cheyney University of Pennsylvania in 1837</a:t>
            </a:r>
          </a:p>
          <a:p>
            <a:pPr marL="285750" indent="-285750">
              <a:lnSpc>
                <a:spcPct val="150000"/>
              </a:lnSpc>
              <a:buFont typeface="Arial" panose="020B0604020202020204" pitchFamily="34" charset="0"/>
              <a:buChar char="•"/>
            </a:pPr>
            <a:r>
              <a:rPr lang="en-US" sz="1600" dirty="0"/>
              <a:t>A majority of HBCUs were established after 1865, at the conclusion of the US Civil War</a:t>
            </a:r>
          </a:p>
          <a:p>
            <a:pPr marL="285750" indent="-285750">
              <a:lnSpc>
                <a:spcPct val="150000"/>
              </a:lnSpc>
              <a:buFont typeface="Arial" panose="020B0604020202020204" pitchFamily="34" charset="0"/>
              <a:buChar char="•"/>
            </a:pPr>
            <a:r>
              <a:rPr lang="en-US" sz="1600" dirty="0"/>
              <a:t>Most HBCUs were founded in Southern states</a:t>
            </a:r>
          </a:p>
        </p:txBody>
      </p:sp>
      <p:sp>
        <p:nvSpPr>
          <p:cNvPr id="7" name="TextBox 6">
            <a:extLst>
              <a:ext uri="{FF2B5EF4-FFF2-40B4-BE49-F238E27FC236}">
                <a16:creationId xmlns:a16="http://schemas.microsoft.com/office/drawing/2014/main" id="{585F2CA6-F24E-C46E-EA23-26418A5EE7F8}"/>
              </a:ext>
            </a:extLst>
          </p:cNvPr>
          <p:cNvSpPr txBox="1"/>
          <p:nvPr/>
        </p:nvSpPr>
        <p:spPr>
          <a:xfrm>
            <a:off x="8037176" y="6415661"/>
            <a:ext cx="3672800" cy="246221"/>
          </a:xfrm>
          <a:prstGeom prst="rect">
            <a:avLst/>
          </a:prstGeom>
          <a:noFill/>
        </p:spPr>
        <p:txBody>
          <a:bodyPr wrap="none" rtlCol="0">
            <a:spAutoFit/>
          </a:bodyPr>
          <a:lstStyle/>
          <a:p>
            <a:pPr algn="r"/>
            <a:r>
              <a:rPr lang="en-US" sz="1000" i="1" dirty="0">
                <a:solidFill>
                  <a:schemeClr val="tx1">
                    <a:lumMod val="50000"/>
                    <a:lumOff val="50000"/>
                  </a:schemeClr>
                </a:solidFill>
              </a:rPr>
              <a:t>Source: https://hbcufirst.com/resources/hbcu-history-timeline</a:t>
            </a:r>
          </a:p>
        </p:txBody>
      </p:sp>
    </p:spTree>
    <p:extLst>
      <p:ext uri="{BB962C8B-B14F-4D97-AF65-F5344CB8AC3E}">
        <p14:creationId xmlns:p14="http://schemas.microsoft.com/office/powerpoint/2010/main" val="2251331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258DDA-52FD-50BA-8267-3B87DB09907E}"/>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rPr>
              <a:t>HBCUs: Summary Data</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585F2CA6-F24E-C46E-EA23-26418A5EE7F8}"/>
              </a:ext>
            </a:extLst>
          </p:cNvPr>
          <p:cNvSpPr txBox="1"/>
          <p:nvPr/>
        </p:nvSpPr>
        <p:spPr>
          <a:xfrm>
            <a:off x="3864559" y="6415661"/>
            <a:ext cx="7845417" cy="246221"/>
          </a:xfrm>
          <a:prstGeom prst="rect">
            <a:avLst/>
          </a:prstGeom>
          <a:noFill/>
        </p:spPr>
        <p:txBody>
          <a:bodyPr wrap="none" rtlCol="0">
            <a:spAutoFit/>
          </a:bodyPr>
          <a:lstStyle/>
          <a:p>
            <a:pPr algn="r"/>
            <a:r>
              <a:rPr lang="en-US" sz="1000" i="1" dirty="0">
                <a:solidFill>
                  <a:schemeClr val="tx1">
                    <a:lumMod val="50000"/>
                    <a:lumOff val="50000"/>
                  </a:schemeClr>
                </a:solidFill>
              </a:rPr>
              <a:t>Source: https://nces.ed.gov/ipeds/datacenter/InstitutionList.aspx?goToReportId=1&amp;sid=1214ca4d-d341-4739-af2b-bb571778daae&amp;rtid=1</a:t>
            </a:r>
          </a:p>
        </p:txBody>
      </p:sp>
      <p:graphicFrame>
        <p:nvGraphicFramePr>
          <p:cNvPr id="3" name="Content Placeholder 2">
            <a:extLst>
              <a:ext uri="{FF2B5EF4-FFF2-40B4-BE49-F238E27FC236}">
                <a16:creationId xmlns:a16="http://schemas.microsoft.com/office/drawing/2014/main" id="{CB510AEC-9C7D-C84E-C66E-8CC1BB1E34A9}"/>
              </a:ext>
            </a:extLst>
          </p:cNvPr>
          <p:cNvGraphicFramePr>
            <a:graphicFrameLocks noGrp="1"/>
          </p:cNvGraphicFramePr>
          <p:nvPr>
            <p:ph idx="1"/>
            <p:extLst>
              <p:ext uri="{D42A27DB-BD31-4B8C-83A1-F6EECF244321}">
                <p14:modId xmlns:p14="http://schemas.microsoft.com/office/powerpoint/2010/main" val="3603325227"/>
              </p:ext>
            </p:extLst>
          </p:nvPr>
        </p:nvGraphicFramePr>
        <p:xfrm>
          <a:off x="838195" y="2310544"/>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Box 4">
            <a:extLst>
              <a:ext uri="{FF2B5EF4-FFF2-40B4-BE49-F238E27FC236}">
                <a16:creationId xmlns:a16="http://schemas.microsoft.com/office/drawing/2014/main" id="{8374799B-24B6-4652-96F8-0F6895CEC56D}"/>
              </a:ext>
            </a:extLst>
          </p:cNvPr>
          <p:cNvSpPr txBox="1"/>
          <p:nvPr/>
        </p:nvSpPr>
        <p:spPr>
          <a:xfrm>
            <a:off x="4483470" y="1887200"/>
            <a:ext cx="3225050" cy="338554"/>
          </a:xfrm>
          <a:prstGeom prst="rect">
            <a:avLst/>
          </a:prstGeom>
          <a:noFill/>
        </p:spPr>
        <p:txBody>
          <a:bodyPr wrap="none" rtlCol="0">
            <a:spAutoFit/>
          </a:bodyPr>
          <a:lstStyle/>
          <a:p>
            <a:pPr algn="ctr"/>
            <a:r>
              <a:rPr lang="en-US" sz="1600" b="1" dirty="0"/>
              <a:t>For the academic year 2021-2022</a:t>
            </a:r>
          </a:p>
        </p:txBody>
      </p:sp>
    </p:spTree>
    <p:extLst>
      <p:ext uri="{BB962C8B-B14F-4D97-AF65-F5344CB8AC3E}">
        <p14:creationId xmlns:p14="http://schemas.microsoft.com/office/powerpoint/2010/main" val="3654958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Slide Background">
            <a:extLst>
              <a:ext uri="{FF2B5EF4-FFF2-40B4-BE49-F238E27FC236}">
                <a16:creationId xmlns:a16="http://schemas.microsoft.com/office/drawing/2014/main" id="{E2BA2BD9-7B54-4190-8F06-3EF3658A0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a:extLst>
              <a:ext uri="{FF2B5EF4-FFF2-40B4-BE49-F238E27FC236}">
                <a16:creationId xmlns:a16="http://schemas.microsoft.com/office/drawing/2014/main" id="{184F9D61-9303-40B4-9F7E-66A9B4EDC4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11C4762-8D36-CF11-C269-1C1EA1559F02}"/>
              </a:ext>
            </a:extLst>
          </p:cNvPr>
          <p:cNvPicPr>
            <a:picLocks noChangeAspect="1"/>
          </p:cNvPicPr>
          <p:nvPr/>
        </p:nvPicPr>
        <p:blipFill rotWithShape="1">
          <a:blip r:embed="rId2"/>
          <a:srcRect r="537" b="2"/>
          <a:stretch/>
        </p:blipFill>
        <p:spPr>
          <a:xfrm>
            <a:off x="0" y="0"/>
            <a:ext cx="12236166" cy="6858000"/>
          </a:xfrm>
          <a:prstGeom prst="rect">
            <a:avLst/>
          </a:prstGeom>
          <a:effectLst>
            <a:outerShdw blurRad="596900" dist="330200" dir="8820000" sx="87000" sy="87000" algn="ctr" rotWithShape="0">
              <a:srgbClr val="000000">
                <a:alpha val="29000"/>
              </a:srgbClr>
            </a:outerShdw>
          </a:effectLst>
        </p:spPr>
      </p:pic>
      <p:sp>
        <p:nvSpPr>
          <p:cNvPr id="26" name="Overlay">
            <a:extLst>
              <a:ext uri="{FF2B5EF4-FFF2-40B4-BE49-F238E27FC236}">
                <a16:creationId xmlns:a16="http://schemas.microsoft.com/office/drawing/2014/main" id="{648D746A-0359-4EAE-8CF9-062E28169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8714" y="258715"/>
            <a:ext cx="6858000" cy="6340569"/>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A7816F-A724-6C0B-384E-3A894DE86CFC}"/>
              </a:ext>
            </a:extLst>
          </p:cNvPr>
          <p:cNvSpPr>
            <a:spLocks noGrp="1"/>
          </p:cNvSpPr>
          <p:nvPr>
            <p:ph type="title"/>
          </p:nvPr>
        </p:nvSpPr>
        <p:spPr>
          <a:xfrm>
            <a:off x="0" y="-913016"/>
            <a:ext cx="4501057" cy="2661313"/>
          </a:xfrm>
          <a:prstGeom prst="ellipse">
            <a:avLst/>
          </a:prstGeom>
        </p:spPr>
        <p:txBody>
          <a:bodyPr vert="horz" lIns="91440" tIns="45720" rIns="91440" bIns="45720" rtlCol="0" anchor="b">
            <a:normAutofit/>
          </a:bodyPr>
          <a:lstStyle/>
          <a:p>
            <a:r>
              <a:rPr lang="en-US" sz="5000" b="1" dirty="0">
                <a:solidFill>
                  <a:srgbClr val="FFFFFF"/>
                </a:solidFill>
              </a:rPr>
              <a:t>All HBCUs</a:t>
            </a:r>
          </a:p>
        </p:txBody>
      </p:sp>
      <p:graphicFrame>
        <p:nvGraphicFramePr>
          <p:cNvPr id="9" name="Content Placeholder 3">
            <a:extLst>
              <a:ext uri="{FF2B5EF4-FFF2-40B4-BE49-F238E27FC236}">
                <a16:creationId xmlns:a16="http://schemas.microsoft.com/office/drawing/2014/main" id="{9E68EB5D-40F9-1B2D-1283-406C01A8B50B}"/>
              </a:ext>
            </a:extLst>
          </p:cNvPr>
          <p:cNvGraphicFramePr>
            <a:graphicFrameLocks/>
          </p:cNvGraphicFramePr>
          <p:nvPr>
            <p:extLst>
              <p:ext uri="{D42A27DB-BD31-4B8C-83A1-F6EECF244321}">
                <p14:modId xmlns:p14="http://schemas.microsoft.com/office/powerpoint/2010/main" val="2211148111"/>
              </p:ext>
            </p:extLst>
          </p:nvPr>
        </p:nvGraphicFramePr>
        <p:xfrm>
          <a:off x="7097276" y="2439166"/>
          <a:ext cx="4106504" cy="26613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E758A508-37F4-68CC-97D3-C3E73F72DEDD}"/>
              </a:ext>
            </a:extLst>
          </p:cNvPr>
          <p:cNvSpPr txBox="1"/>
          <p:nvPr/>
        </p:nvSpPr>
        <p:spPr>
          <a:xfrm>
            <a:off x="0" y="6488668"/>
            <a:ext cx="8212505" cy="246221"/>
          </a:xfrm>
          <a:prstGeom prst="rect">
            <a:avLst/>
          </a:prstGeom>
          <a:noFill/>
        </p:spPr>
        <p:txBody>
          <a:bodyPr wrap="none" rtlCol="0">
            <a:spAutoFit/>
          </a:bodyPr>
          <a:lstStyle/>
          <a:p>
            <a:r>
              <a:rPr lang="en-US" sz="1000" b="1" i="1" dirty="0"/>
              <a:t>Source: https://nces.ed.gov/ipeds/datacenter/InstitutionList.aspx?goToReportId=1&amp;sid=1214ca4d-d341-4739-af2b-bb571778daae&amp;rtid=1</a:t>
            </a:r>
          </a:p>
        </p:txBody>
      </p:sp>
    </p:spTree>
    <p:extLst>
      <p:ext uri="{BB962C8B-B14F-4D97-AF65-F5344CB8AC3E}">
        <p14:creationId xmlns:p14="http://schemas.microsoft.com/office/powerpoint/2010/main" val="62670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Slide Background">
            <a:extLst>
              <a:ext uri="{FF2B5EF4-FFF2-40B4-BE49-F238E27FC236}">
                <a16:creationId xmlns:a16="http://schemas.microsoft.com/office/drawing/2014/main" id="{E2BA2BD9-7B54-4190-8F06-3EF3658A0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a:extLst>
              <a:ext uri="{FF2B5EF4-FFF2-40B4-BE49-F238E27FC236}">
                <a16:creationId xmlns:a16="http://schemas.microsoft.com/office/drawing/2014/main" id="{184F9D61-9303-40B4-9F7E-66A9B4EDC4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11C4762-8D36-CF11-C269-1C1EA1559F02}"/>
              </a:ext>
            </a:extLst>
          </p:cNvPr>
          <p:cNvPicPr>
            <a:picLocks noChangeAspect="1"/>
          </p:cNvPicPr>
          <p:nvPr/>
        </p:nvPicPr>
        <p:blipFill>
          <a:blip r:embed="rId3">
            <a:extLst>
              <a:ext uri="{28A0092B-C50C-407E-A947-70E740481C1C}">
                <a14:useLocalDpi xmlns:a14="http://schemas.microsoft.com/office/drawing/2010/main" val="0"/>
              </a:ext>
            </a:extLst>
          </a:blip>
          <a:srcRect t="34" b="34"/>
          <a:stretch/>
        </p:blipFill>
        <p:spPr>
          <a:xfrm>
            <a:off x="0" y="-2"/>
            <a:ext cx="12191999" cy="6858001"/>
          </a:xfrm>
          <a:prstGeom prst="rect">
            <a:avLst/>
          </a:prstGeom>
          <a:effectLst>
            <a:outerShdw blurRad="596900" dist="330200" dir="8820000" sx="87000" sy="87000" algn="ctr" rotWithShape="0">
              <a:srgbClr val="000000">
                <a:alpha val="29000"/>
              </a:srgbClr>
            </a:outerShdw>
          </a:effectLst>
        </p:spPr>
      </p:pic>
      <p:sp>
        <p:nvSpPr>
          <p:cNvPr id="26" name="Overlay">
            <a:extLst>
              <a:ext uri="{FF2B5EF4-FFF2-40B4-BE49-F238E27FC236}">
                <a16:creationId xmlns:a16="http://schemas.microsoft.com/office/drawing/2014/main" id="{648D746A-0359-4EAE-8CF9-062E28169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8714" y="258715"/>
            <a:ext cx="6858000" cy="6340569"/>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A7816F-A724-6C0B-384E-3A894DE86CFC}"/>
              </a:ext>
            </a:extLst>
          </p:cNvPr>
          <p:cNvSpPr>
            <a:spLocks noGrp="1"/>
          </p:cNvSpPr>
          <p:nvPr>
            <p:ph type="title"/>
          </p:nvPr>
        </p:nvSpPr>
        <p:spPr>
          <a:xfrm>
            <a:off x="-324842" y="-519726"/>
            <a:ext cx="4501057" cy="2661313"/>
          </a:xfrm>
          <a:prstGeom prst="ellipse">
            <a:avLst/>
          </a:prstGeom>
        </p:spPr>
        <p:txBody>
          <a:bodyPr vert="horz" lIns="91440" tIns="45720" rIns="91440" bIns="45720" rtlCol="0" anchor="b">
            <a:normAutofit fontScale="90000"/>
          </a:bodyPr>
          <a:lstStyle/>
          <a:p>
            <a:r>
              <a:rPr lang="en-US" sz="5000" b="1" dirty="0">
                <a:solidFill>
                  <a:srgbClr val="FFFFFF"/>
                </a:solidFill>
              </a:rPr>
              <a:t>Land-Grant HBCUs</a:t>
            </a:r>
          </a:p>
        </p:txBody>
      </p:sp>
      <p:graphicFrame>
        <p:nvGraphicFramePr>
          <p:cNvPr id="4" name="Content Placeholder 3">
            <a:extLst>
              <a:ext uri="{FF2B5EF4-FFF2-40B4-BE49-F238E27FC236}">
                <a16:creationId xmlns:a16="http://schemas.microsoft.com/office/drawing/2014/main" id="{AB1C4077-C616-5129-639C-621EC5A6B51B}"/>
              </a:ext>
            </a:extLst>
          </p:cNvPr>
          <p:cNvGraphicFramePr>
            <a:graphicFrameLocks noGrp="1"/>
          </p:cNvGraphicFramePr>
          <p:nvPr>
            <p:ph idx="1"/>
            <p:extLst>
              <p:ext uri="{D42A27DB-BD31-4B8C-83A1-F6EECF244321}">
                <p14:modId xmlns:p14="http://schemas.microsoft.com/office/powerpoint/2010/main" val="1322778827"/>
              </p:ext>
            </p:extLst>
          </p:nvPr>
        </p:nvGraphicFramePr>
        <p:xfrm>
          <a:off x="7794579" y="2419502"/>
          <a:ext cx="4106504" cy="266131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0618E75D-6ABA-FEC3-B23F-FFC0EE61AFCA}"/>
              </a:ext>
            </a:extLst>
          </p:cNvPr>
          <p:cNvSpPr txBox="1"/>
          <p:nvPr/>
        </p:nvSpPr>
        <p:spPr>
          <a:xfrm>
            <a:off x="0" y="6488668"/>
            <a:ext cx="8212505" cy="246221"/>
          </a:xfrm>
          <a:prstGeom prst="rect">
            <a:avLst/>
          </a:prstGeom>
          <a:noFill/>
        </p:spPr>
        <p:txBody>
          <a:bodyPr wrap="none" rtlCol="0">
            <a:spAutoFit/>
          </a:bodyPr>
          <a:lstStyle/>
          <a:p>
            <a:r>
              <a:rPr lang="en-US" sz="1000" b="1" i="1" dirty="0"/>
              <a:t>Source: https://nces.ed.gov/ipeds/datacenter/InstitutionList.aspx?goToReportId=1&amp;sid=1214ca4d-d341-4739-af2b-bb571778daae&amp;rtid=1</a:t>
            </a:r>
          </a:p>
        </p:txBody>
      </p:sp>
    </p:spTree>
    <p:extLst>
      <p:ext uri="{BB962C8B-B14F-4D97-AF65-F5344CB8AC3E}">
        <p14:creationId xmlns:p14="http://schemas.microsoft.com/office/powerpoint/2010/main" val="2928302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Slide Background">
            <a:extLst>
              <a:ext uri="{FF2B5EF4-FFF2-40B4-BE49-F238E27FC236}">
                <a16:creationId xmlns:a16="http://schemas.microsoft.com/office/drawing/2014/main" id="{E2BA2BD9-7B54-4190-8F06-3EF3658A0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a:extLst>
              <a:ext uri="{FF2B5EF4-FFF2-40B4-BE49-F238E27FC236}">
                <a16:creationId xmlns:a16="http://schemas.microsoft.com/office/drawing/2014/main" id="{184F9D61-9303-40B4-9F7E-66A9B4EDC4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11C4762-8D36-CF11-C269-1C1EA1559F02}"/>
              </a:ext>
            </a:extLst>
          </p:cNvPr>
          <p:cNvPicPr>
            <a:picLocks noChangeAspect="1"/>
          </p:cNvPicPr>
          <p:nvPr/>
        </p:nvPicPr>
        <p:blipFill>
          <a:blip r:embed="rId2">
            <a:extLst>
              <a:ext uri="{28A0092B-C50C-407E-A947-70E740481C1C}">
                <a14:useLocalDpi xmlns:a14="http://schemas.microsoft.com/office/drawing/2010/main" val="0"/>
              </a:ext>
            </a:extLst>
          </a:blip>
          <a:srcRect l="260" r="260"/>
          <a:stretch/>
        </p:blipFill>
        <p:spPr>
          <a:xfrm>
            <a:off x="1" y="-2"/>
            <a:ext cx="12190310" cy="6858001"/>
          </a:xfrm>
          <a:prstGeom prst="rect">
            <a:avLst/>
          </a:prstGeom>
          <a:effectLst>
            <a:outerShdw blurRad="596900" dist="330200" dir="8820000" sx="87000" sy="87000" algn="ctr" rotWithShape="0">
              <a:srgbClr val="000000">
                <a:alpha val="29000"/>
              </a:srgbClr>
            </a:outerShdw>
          </a:effectLst>
        </p:spPr>
      </p:pic>
      <p:sp>
        <p:nvSpPr>
          <p:cNvPr id="26" name="Overlay">
            <a:extLst>
              <a:ext uri="{FF2B5EF4-FFF2-40B4-BE49-F238E27FC236}">
                <a16:creationId xmlns:a16="http://schemas.microsoft.com/office/drawing/2014/main" id="{648D746A-0359-4EAE-8CF9-062E28169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8714" y="258715"/>
            <a:ext cx="6858000" cy="6340569"/>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A7816F-A724-6C0B-384E-3A894DE86CFC}"/>
              </a:ext>
            </a:extLst>
          </p:cNvPr>
          <p:cNvSpPr>
            <a:spLocks noGrp="1"/>
          </p:cNvSpPr>
          <p:nvPr>
            <p:ph type="title"/>
          </p:nvPr>
        </p:nvSpPr>
        <p:spPr>
          <a:xfrm>
            <a:off x="-328866" y="-441068"/>
            <a:ext cx="4501057" cy="2661313"/>
          </a:xfrm>
          <a:prstGeom prst="ellipse">
            <a:avLst/>
          </a:prstGeom>
        </p:spPr>
        <p:txBody>
          <a:bodyPr vert="horz" lIns="91440" tIns="45720" rIns="91440" bIns="45720" rtlCol="0" anchor="b">
            <a:normAutofit/>
          </a:bodyPr>
          <a:lstStyle/>
          <a:p>
            <a:r>
              <a:rPr lang="en-US" sz="5000" b="1" dirty="0">
                <a:solidFill>
                  <a:srgbClr val="FFFFFF"/>
                </a:solidFill>
              </a:rPr>
              <a:t>Public HBCUs</a:t>
            </a:r>
          </a:p>
        </p:txBody>
      </p:sp>
      <p:graphicFrame>
        <p:nvGraphicFramePr>
          <p:cNvPr id="3" name="Content Placeholder 3">
            <a:extLst>
              <a:ext uri="{FF2B5EF4-FFF2-40B4-BE49-F238E27FC236}">
                <a16:creationId xmlns:a16="http://schemas.microsoft.com/office/drawing/2014/main" id="{E7E56FA1-4FDE-2A93-4B84-F772B669BE5E}"/>
              </a:ext>
            </a:extLst>
          </p:cNvPr>
          <p:cNvGraphicFramePr>
            <a:graphicFrameLocks noGrp="1"/>
          </p:cNvGraphicFramePr>
          <p:nvPr>
            <p:ph idx="1"/>
            <p:extLst>
              <p:ext uri="{D42A27DB-BD31-4B8C-83A1-F6EECF244321}">
                <p14:modId xmlns:p14="http://schemas.microsoft.com/office/powerpoint/2010/main" val="2361820861"/>
              </p:ext>
            </p:extLst>
          </p:nvPr>
        </p:nvGraphicFramePr>
        <p:xfrm>
          <a:off x="7899467" y="2606315"/>
          <a:ext cx="4106504" cy="26613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E75521C2-6C0D-8D39-3526-66898E619074}"/>
              </a:ext>
            </a:extLst>
          </p:cNvPr>
          <p:cNvSpPr txBox="1"/>
          <p:nvPr/>
        </p:nvSpPr>
        <p:spPr>
          <a:xfrm>
            <a:off x="0" y="6488668"/>
            <a:ext cx="8212505" cy="246221"/>
          </a:xfrm>
          <a:prstGeom prst="rect">
            <a:avLst/>
          </a:prstGeom>
          <a:noFill/>
        </p:spPr>
        <p:txBody>
          <a:bodyPr wrap="none" rtlCol="0">
            <a:spAutoFit/>
          </a:bodyPr>
          <a:lstStyle/>
          <a:p>
            <a:r>
              <a:rPr lang="en-US" sz="1000" b="1" i="1" dirty="0"/>
              <a:t>Source: https://nces.ed.gov/ipeds/datacenter/InstitutionList.aspx?goToReportId=1&amp;sid=1214ca4d-d341-4739-af2b-bb571778daae&amp;rtid=1</a:t>
            </a:r>
          </a:p>
        </p:txBody>
      </p:sp>
    </p:spTree>
    <p:extLst>
      <p:ext uri="{BB962C8B-B14F-4D97-AF65-F5344CB8AC3E}">
        <p14:creationId xmlns:p14="http://schemas.microsoft.com/office/powerpoint/2010/main" val="3638833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Slide Background">
            <a:extLst>
              <a:ext uri="{FF2B5EF4-FFF2-40B4-BE49-F238E27FC236}">
                <a16:creationId xmlns:a16="http://schemas.microsoft.com/office/drawing/2014/main" id="{E2BA2BD9-7B54-4190-8F06-3EF3658A0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a:extLst>
              <a:ext uri="{FF2B5EF4-FFF2-40B4-BE49-F238E27FC236}">
                <a16:creationId xmlns:a16="http://schemas.microsoft.com/office/drawing/2014/main" id="{184F9D61-9303-40B4-9F7E-66A9B4EDC4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211C4762-8D36-CF11-C269-1C1EA1559F02}"/>
              </a:ext>
            </a:extLst>
          </p:cNvPr>
          <p:cNvPicPr>
            <a:picLocks noChangeAspect="1"/>
          </p:cNvPicPr>
          <p:nvPr/>
        </p:nvPicPr>
        <p:blipFill>
          <a:blip r:embed="rId2">
            <a:extLst>
              <a:ext uri="{28A0092B-C50C-407E-A947-70E740481C1C}">
                <a14:useLocalDpi xmlns:a14="http://schemas.microsoft.com/office/drawing/2010/main" val="0"/>
              </a:ext>
            </a:extLst>
          </a:blip>
          <a:srcRect l="59" r="59"/>
          <a:stretch/>
        </p:blipFill>
        <p:spPr>
          <a:xfrm>
            <a:off x="1" y="-2"/>
            <a:ext cx="12192000" cy="6858001"/>
          </a:xfrm>
          <a:prstGeom prst="rect">
            <a:avLst/>
          </a:prstGeom>
          <a:effectLst>
            <a:outerShdw blurRad="596900" dist="330200" dir="8820000" sx="87000" sy="87000" algn="ctr" rotWithShape="0">
              <a:srgbClr val="000000">
                <a:alpha val="29000"/>
              </a:srgbClr>
            </a:outerShdw>
          </a:effectLst>
        </p:spPr>
      </p:pic>
      <p:sp>
        <p:nvSpPr>
          <p:cNvPr id="26" name="Overlay">
            <a:extLst>
              <a:ext uri="{FF2B5EF4-FFF2-40B4-BE49-F238E27FC236}">
                <a16:creationId xmlns:a16="http://schemas.microsoft.com/office/drawing/2014/main" id="{648D746A-0359-4EAE-8CF9-062E28169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58714" y="258715"/>
            <a:ext cx="6858000" cy="6340569"/>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A7816F-A724-6C0B-384E-3A894DE86CFC}"/>
              </a:ext>
            </a:extLst>
          </p:cNvPr>
          <p:cNvSpPr>
            <a:spLocks noGrp="1"/>
          </p:cNvSpPr>
          <p:nvPr>
            <p:ph type="title"/>
          </p:nvPr>
        </p:nvSpPr>
        <p:spPr>
          <a:xfrm>
            <a:off x="-259195" y="-618049"/>
            <a:ext cx="4501057" cy="2661313"/>
          </a:xfrm>
          <a:prstGeom prst="ellipse">
            <a:avLst/>
          </a:prstGeom>
        </p:spPr>
        <p:txBody>
          <a:bodyPr vert="horz" lIns="91440" tIns="45720" rIns="91440" bIns="45720" rtlCol="0" anchor="b">
            <a:normAutofit/>
          </a:bodyPr>
          <a:lstStyle/>
          <a:p>
            <a:r>
              <a:rPr lang="en-US" sz="5000" b="1" dirty="0">
                <a:solidFill>
                  <a:srgbClr val="FFFFFF"/>
                </a:solidFill>
              </a:rPr>
              <a:t>Private HBCUs</a:t>
            </a:r>
          </a:p>
        </p:txBody>
      </p:sp>
      <p:graphicFrame>
        <p:nvGraphicFramePr>
          <p:cNvPr id="3" name="Content Placeholder 3">
            <a:extLst>
              <a:ext uri="{FF2B5EF4-FFF2-40B4-BE49-F238E27FC236}">
                <a16:creationId xmlns:a16="http://schemas.microsoft.com/office/drawing/2014/main" id="{AED6C003-6CF2-5D10-AF1D-BAD6DBBD9097}"/>
              </a:ext>
            </a:extLst>
          </p:cNvPr>
          <p:cNvGraphicFramePr>
            <a:graphicFrameLocks noGrp="1"/>
          </p:cNvGraphicFramePr>
          <p:nvPr>
            <p:ph idx="1"/>
            <p:extLst>
              <p:ext uri="{D42A27DB-BD31-4B8C-83A1-F6EECF244321}">
                <p14:modId xmlns:p14="http://schemas.microsoft.com/office/powerpoint/2010/main" val="3559490724"/>
              </p:ext>
            </p:extLst>
          </p:nvPr>
        </p:nvGraphicFramePr>
        <p:xfrm>
          <a:off x="7899467" y="2743967"/>
          <a:ext cx="4106504" cy="26613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3ACD300C-6161-08F5-5D39-3109219A14B9}"/>
              </a:ext>
            </a:extLst>
          </p:cNvPr>
          <p:cNvSpPr txBox="1"/>
          <p:nvPr/>
        </p:nvSpPr>
        <p:spPr>
          <a:xfrm>
            <a:off x="0" y="6488668"/>
            <a:ext cx="8212505" cy="246221"/>
          </a:xfrm>
          <a:prstGeom prst="rect">
            <a:avLst/>
          </a:prstGeom>
          <a:noFill/>
        </p:spPr>
        <p:txBody>
          <a:bodyPr wrap="none" rtlCol="0">
            <a:spAutoFit/>
          </a:bodyPr>
          <a:lstStyle/>
          <a:p>
            <a:r>
              <a:rPr lang="en-US" sz="1000" b="1" i="1" dirty="0"/>
              <a:t>Source: https://nces.ed.gov/ipeds/datacenter/InstitutionList.aspx?goToReportId=1&amp;sid=1214ca4d-d341-4739-af2b-bb571778daae&amp;rtid=1</a:t>
            </a:r>
          </a:p>
        </p:txBody>
      </p:sp>
    </p:spTree>
    <p:extLst>
      <p:ext uri="{BB962C8B-B14F-4D97-AF65-F5344CB8AC3E}">
        <p14:creationId xmlns:p14="http://schemas.microsoft.com/office/powerpoint/2010/main" val="759335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258DDA-52FD-50BA-8267-3B87DB09907E}"/>
              </a:ext>
            </a:extLst>
          </p:cNvPr>
          <p:cNvSpPr>
            <a:spLocks noGrp="1"/>
          </p:cNvSpPr>
          <p:nvPr>
            <p:ph type="title"/>
          </p:nvPr>
        </p:nvSpPr>
        <p:spPr>
          <a:xfrm>
            <a:off x="1156851" y="637762"/>
            <a:ext cx="9888496" cy="900131"/>
          </a:xfrm>
        </p:spPr>
        <p:txBody>
          <a:bodyPr anchor="t">
            <a:normAutofit/>
          </a:bodyPr>
          <a:lstStyle/>
          <a:p>
            <a:r>
              <a:rPr lang="en-US" sz="4000" dirty="0">
                <a:solidFill>
                  <a:schemeClr val="bg1"/>
                </a:solidFill>
              </a:rPr>
              <a:t>HBCUs: Enrollment</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8374799B-24B6-4652-96F8-0F6895CEC56D}"/>
              </a:ext>
            </a:extLst>
          </p:cNvPr>
          <p:cNvSpPr txBox="1"/>
          <p:nvPr/>
        </p:nvSpPr>
        <p:spPr>
          <a:xfrm>
            <a:off x="8524346" y="1274713"/>
            <a:ext cx="3587509" cy="338554"/>
          </a:xfrm>
          <a:prstGeom prst="rect">
            <a:avLst/>
          </a:prstGeom>
          <a:noFill/>
        </p:spPr>
        <p:txBody>
          <a:bodyPr wrap="square" rtlCol="0">
            <a:spAutoFit/>
          </a:bodyPr>
          <a:lstStyle/>
          <a:p>
            <a:pPr algn="r"/>
            <a:r>
              <a:rPr lang="en-US" sz="1600" b="1" dirty="0">
                <a:solidFill>
                  <a:schemeClr val="bg1"/>
                </a:solidFill>
              </a:rPr>
              <a:t>For the academic year 2021-2022</a:t>
            </a:r>
          </a:p>
        </p:txBody>
      </p:sp>
      <p:sp>
        <p:nvSpPr>
          <p:cNvPr id="16" name="TextBox 15">
            <a:extLst>
              <a:ext uri="{FF2B5EF4-FFF2-40B4-BE49-F238E27FC236}">
                <a16:creationId xmlns:a16="http://schemas.microsoft.com/office/drawing/2014/main" id="{DC560017-DEB8-B98A-FA80-DDDE58BF185F}"/>
              </a:ext>
            </a:extLst>
          </p:cNvPr>
          <p:cNvSpPr txBox="1"/>
          <p:nvPr/>
        </p:nvSpPr>
        <p:spPr>
          <a:xfrm>
            <a:off x="8544639" y="6409742"/>
            <a:ext cx="1847330" cy="2030332"/>
          </a:xfrm>
          <a:prstGeom prst="rect">
            <a:avLst/>
          </a:prstGeom>
          <a:noFill/>
        </p:spPr>
        <p:txBody>
          <a:bodyPr wrap="square" rtlCol="0">
            <a:spAutoFit/>
          </a:bodyPr>
          <a:lstStyle/>
          <a:p>
            <a:endParaRPr lang="en-US" dirty="0"/>
          </a:p>
        </p:txBody>
      </p:sp>
      <p:graphicFrame>
        <p:nvGraphicFramePr>
          <p:cNvPr id="3" name="Table 2">
            <a:extLst>
              <a:ext uri="{FF2B5EF4-FFF2-40B4-BE49-F238E27FC236}">
                <a16:creationId xmlns:a16="http://schemas.microsoft.com/office/drawing/2014/main" id="{C2A2F18E-F5A0-6547-0D9E-11AEF28451E5}"/>
              </a:ext>
            </a:extLst>
          </p:cNvPr>
          <p:cNvGraphicFramePr>
            <a:graphicFrameLocks noGrp="1"/>
          </p:cNvGraphicFramePr>
          <p:nvPr>
            <p:extLst>
              <p:ext uri="{D42A27DB-BD31-4B8C-83A1-F6EECF244321}">
                <p14:modId xmlns:p14="http://schemas.microsoft.com/office/powerpoint/2010/main" val="2651151049"/>
              </p:ext>
            </p:extLst>
          </p:nvPr>
        </p:nvGraphicFramePr>
        <p:xfrm>
          <a:off x="407099" y="2685819"/>
          <a:ext cx="3474143" cy="3721520"/>
        </p:xfrm>
        <a:graphic>
          <a:graphicData uri="http://schemas.openxmlformats.org/drawingml/2006/table">
            <a:tbl>
              <a:tblPr firstRow="1" bandRow="1">
                <a:tableStyleId>{17292A2E-F333-43FB-9621-5CBBE7FDCDCB}</a:tableStyleId>
              </a:tblPr>
              <a:tblGrid>
                <a:gridCol w="3474143">
                  <a:extLst>
                    <a:ext uri="{9D8B030D-6E8A-4147-A177-3AD203B41FA5}">
                      <a16:colId xmlns:a16="http://schemas.microsoft.com/office/drawing/2014/main" val="4250187187"/>
                    </a:ext>
                  </a:extLst>
                </a:gridCol>
              </a:tblGrid>
              <a:tr h="338320">
                <a:tc>
                  <a:txBody>
                    <a:bodyPr/>
                    <a:lstStyle/>
                    <a:p>
                      <a:pPr algn="ctr"/>
                      <a:r>
                        <a:rPr lang="en-US" sz="1400" dirty="0"/>
                        <a:t>Top Ten Enrollment: Public 4-Year HBCUs</a:t>
                      </a:r>
                    </a:p>
                  </a:txBody>
                  <a:tcPr>
                    <a:solidFill>
                      <a:srgbClr val="2986CC"/>
                    </a:solidFill>
                  </a:tcPr>
                </a:tc>
                <a:extLst>
                  <a:ext uri="{0D108BD9-81ED-4DB2-BD59-A6C34878D82A}">
                    <a16:rowId xmlns:a16="http://schemas.microsoft.com/office/drawing/2014/main" val="3049427672"/>
                  </a:ext>
                </a:extLst>
              </a:tr>
              <a:tr h="338320">
                <a:tc>
                  <a:txBody>
                    <a:bodyPr/>
                    <a:lstStyle/>
                    <a:p>
                      <a:r>
                        <a:rPr lang="en-US" sz="1400" dirty="0"/>
                        <a:t>North Carolina A&amp;T State University </a:t>
                      </a:r>
                    </a:p>
                  </a:txBody>
                  <a:tcPr/>
                </a:tc>
                <a:extLst>
                  <a:ext uri="{0D108BD9-81ED-4DB2-BD59-A6C34878D82A}">
                    <a16:rowId xmlns:a16="http://schemas.microsoft.com/office/drawing/2014/main" val="3885902508"/>
                  </a:ext>
                </a:extLst>
              </a:tr>
              <a:tr h="338320">
                <a:tc>
                  <a:txBody>
                    <a:bodyPr/>
                    <a:lstStyle/>
                    <a:p>
                      <a:r>
                        <a:rPr lang="en-US" sz="1400" dirty="0"/>
                        <a:t>Prairie View A&amp;M University College</a:t>
                      </a:r>
                    </a:p>
                  </a:txBody>
                  <a:tcPr/>
                </a:tc>
                <a:extLst>
                  <a:ext uri="{0D108BD9-81ED-4DB2-BD59-A6C34878D82A}">
                    <a16:rowId xmlns:a16="http://schemas.microsoft.com/office/drawing/2014/main" val="1172555285"/>
                  </a:ext>
                </a:extLst>
              </a:tr>
              <a:tr h="338320">
                <a:tc>
                  <a:txBody>
                    <a:bodyPr/>
                    <a:lstStyle/>
                    <a:p>
                      <a:r>
                        <a:rPr lang="en-US" sz="1400" dirty="0"/>
                        <a:t>Florida A&amp;M University </a:t>
                      </a:r>
                    </a:p>
                  </a:txBody>
                  <a:tcPr/>
                </a:tc>
                <a:extLst>
                  <a:ext uri="{0D108BD9-81ED-4DB2-BD59-A6C34878D82A}">
                    <a16:rowId xmlns:a16="http://schemas.microsoft.com/office/drawing/2014/main" val="2751498111"/>
                  </a:ext>
                </a:extLst>
              </a:tr>
              <a:tr h="338320">
                <a:tc>
                  <a:txBody>
                    <a:bodyPr/>
                    <a:lstStyle/>
                    <a:p>
                      <a:r>
                        <a:rPr lang="en-US" sz="1400" dirty="0"/>
                        <a:t>Morgan State University </a:t>
                      </a:r>
                    </a:p>
                  </a:txBody>
                  <a:tcPr/>
                </a:tc>
                <a:extLst>
                  <a:ext uri="{0D108BD9-81ED-4DB2-BD59-A6C34878D82A}">
                    <a16:rowId xmlns:a16="http://schemas.microsoft.com/office/drawing/2014/main" val="1528163449"/>
                  </a:ext>
                </a:extLst>
              </a:tr>
              <a:tr h="338320">
                <a:tc>
                  <a:txBody>
                    <a:bodyPr/>
                    <a:lstStyle/>
                    <a:p>
                      <a:r>
                        <a:rPr lang="en-US" sz="1400" dirty="0"/>
                        <a:t>Tennessee State University </a:t>
                      </a:r>
                    </a:p>
                  </a:txBody>
                  <a:tcPr/>
                </a:tc>
                <a:extLst>
                  <a:ext uri="{0D108BD9-81ED-4DB2-BD59-A6C34878D82A}">
                    <a16:rowId xmlns:a16="http://schemas.microsoft.com/office/drawing/2014/main" val="4000590127"/>
                  </a:ext>
                </a:extLst>
              </a:tr>
              <a:tr h="338320">
                <a:tc>
                  <a:txBody>
                    <a:bodyPr/>
                    <a:lstStyle/>
                    <a:p>
                      <a:r>
                        <a:rPr lang="en-US" sz="1400" dirty="0"/>
                        <a:t>Central State University </a:t>
                      </a:r>
                    </a:p>
                  </a:txBody>
                  <a:tcPr/>
                </a:tc>
                <a:extLst>
                  <a:ext uri="{0D108BD9-81ED-4DB2-BD59-A6C34878D82A}">
                    <a16:rowId xmlns:a16="http://schemas.microsoft.com/office/drawing/2014/main" val="1694509458"/>
                  </a:ext>
                </a:extLst>
              </a:tr>
              <a:tr h="338320">
                <a:tc>
                  <a:txBody>
                    <a:bodyPr/>
                    <a:lstStyle/>
                    <a:p>
                      <a:r>
                        <a:rPr lang="en-US" sz="1400" dirty="0"/>
                        <a:t>North Carolina Central University </a:t>
                      </a:r>
                    </a:p>
                  </a:txBody>
                  <a:tcPr/>
                </a:tc>
                <a:extLst>
                  <a:ext uri="{0D108BD9-81ED-4DB2-BD59-A6C34878D82A}">
                    <a16:rowId xmlns:a16="http://schemas.microsoft.com/office/drawing/2014/main" val="187334515"/>
                  </a:ext>
                </a:extLst>
              </a:tr>
              <a:tr h="338320">
                <a:tc>
                  <a:txBody>
                    <a:bodyPr/>
                    <a:lstStyle/>
                    <a:p>
                      <a:r>
                        <a:rPr lang="en-US" sz="1400" dirty="0"/>
                        <a:t>Southern University and A&amp;M </a:t>
                      </a:r>
                    </a:p>
                  </a:txBody>
                  <a:tcPr/>
                </a:tc>
                <a:extLst>
                  <a:ext uri="{0D108BD9-81ED-4DB2-BD59-A6C34878D82A}">
                    <a16:rowId xmlns:a16="http://schemas.microsoft.com/office/drawing/2014/main" val="4183900547"/>
                  </a:ext>
                </a:extLst>
              </a:tr>
              <a:tr h="338320">
                <a:tc>
                  <a:txBody>
                    <a:bodyPr/>
                    <a:lstStyle/>
                    <a:p>
                      <a:r>
                        <a:rPr lang="en-US" sz="1400" dirty="0"/>
                        <a:t>Albany State University </a:t>
                      </a:r>
                    </a:p>
                  </a:txBody>
                  <a:tcPr/>
                </a:tc>
                <a:extLst>
                  <a:ext uri="{0D108BD9-81ED-4DB2-BD59-A6C34878D82A}">
                    <a16:rowId xmlns:a16="http://schemas.microsoft.com/office/drawing/2014/main" val="2182440084"/>
                  </a:ext>
                </a:extLst>
              </a:tr>
              <a:tr h="338320">
                <a:tc>
                  <a:txBody>
                    <a:bodyPr/>
                    <a:lstStyle/>
                    <a:p>
                      <a:r>
                        <a:rPr lang="en-US" sz="1400" dirty="0"/>
                        <a:t>Texas Southern University </a:t>
                      </a:r>
                    </a:p>
                  </a:txBody>
                  <a:tcPr/>
                </a:tc>
                <a:extLst>
                  <a:ext uri="{0D108BD9-81ED-4DB2-BD59-A6C34878D82A}">
                    <a16:rowId xmlns:a16="http://schemas.microsoft.com/office/drawing/2014/main" val="461036605"/>
                  </a:ext>
                </a:extLst>
              </a:tr>
            </a:tbl>
          </a:graphicData>
        </a:graphic>
      </p:graphicFrame>
      <p:graphicFrame>
        <p:nvGraphicFramePr>
          <p:cNvPr id="4" name="Table 3">
            <a:extLst>
              <a:ext uri="{FF2B5EF4-FFF2-40B4-BE49-F238E27FC236}">
                <a16:creationId xmlns:a16="http://schemas.microsoft.com/office/drawing/2014/main" id="{9A132296-EDD0-3107-EB25-FB09CF932F97}"/>
              </a:ext>
            </a:extLst>
          </p:cNvPr>
          <p:cNvGraphicFramePr>
            <a:graphicFrameLocks noGrp="1"/>
          </p:cNvGraphicFramePr>
          <p:nvPr>
            <p:extLst>
              <p:ext uri="{D42A27DB-BD31-4B8C-83A1-F6EECF244321}">
                <p14:modId xmlns:p14="http://schemas.microsoft.com/office/powerpoint/2010/main" val="2845935486"/>
              </p:ext>
            </p:extLst>
          </p:nvPr>
        </p:nvGraphicFramePr>
        <p:xfrm>
          <a:off x="8310746" y="2685818"/>
          <a:ext cx="3474143" cy="3648546"/>
        </p:xfrm>
        <a:graphic>
          <a:graphicData uri="http://schemas.openxmlformats.org/drawingml/2006/table">
            <a:tbl>
              <a:tblPr firstRow="1" bandRow="1">
                <a:tableStyleId>{7E9639D4-E3E2-4D34-9284-5A2195B3D0D7}</a:tableStyleId>
              </a:tblPr>
              <a:tblGrid>
                <a:gridCol w="3474143">
                  <a:extLst>
                    <a:ext uri="{9D8B030D-6E8A-4147-A177-3AD203B41FA5}">
                      <a16:colId xmlns:a16="http://schemas.microsoft.com/office/drawing/2014/main" val="4250187187"/>
                    </a:ext>
                  </a:extLst>
                </a:gridCol>
              </a:tblGrid>
              <a:tr h="331686">
                <a:tc>
                  <a:txBody>
                    <a:bodyPr/>
                    <a:lstStyle/>
                    <a:p>
                      <a:pPr algn="ctr"/>
                      <a:r>
                        <a:rPr lang="en-US" sz="1350" dirty="0"/>
                        <a:t>Top Ten Enrollment: Private 4-Year HBCUs</a:t>
                      </a:r>
                    </a:p>
                  </a:txBody>
                  <a:tcPr>
                    <a:solidFill>
                      <a:srgbClr val="FF1919"/>
                    </a:solidFill>
                  </a:tcPr>
                </a:tc>
                <a:extLst>
                  <a:ext uri="{0D108BD9-81ED-4DB2-BD59-A6C34878D82A}">
                    <a16:rowId xmlns:a16="http://schemas.microsoft.com/office/drawing/2014/main" val="3049427672"/>
                  </a:ext>
                </a:extLst>
              </a:tr>
              <a:tr h="331686">
                <a:tc>
                  <a:txBody>
                    <a:bodyPr/>
                    <a:lstStyle/>
                    <a:p>
                      <a:r>
                        <a:rPr lang="en-US" sz="1350" dirty="0"/>
                        <a:t>Howard University </a:t>
                      </a:r>
                    </a:p>
                  </a:txBody>
                  <a:tcPr/>
                </a:tc>
                <a:extLst>
                  <a:ext uri="{0D108BD9-81ED-4DB2-BD59-A6C34878D82A}">
                    <a16:rowId xmlns:a16="http://schemas.microsoft.com/office/drawing/2014/main" val="3885902508"/>
                  </a:ext>
                </a:extLst>
              </a:tr>
              <a:tr h="331686">
                <a:tc>
                  <a:txBody>
                    <a:bodyPr/>
                    <a:lstStyle/>
                    <a:p>
                      <a:r>
                        <a:rPr lang="en-US" sz="1350" dirty="0"/>
                        <a:t>Clark Atlanta University</a:t>
                      </a:r>
                    </a:p>
                  </a:txBody>
                  <a:tcPr/>
                </a:tc>
                <a:extLst>
                  <a:ext uri="{0D108BD9-81ED-4DB2-BD59-A6C34878D82A}">
                    <a16:rowId xmlns:a16="http://schemas.microsoft.com/office/drawing/2014/main" val="1172555285"/>
                  </a:ext>
                </a:extLst>
              </a:tr>
              <a:tr h="331686">
                <a:tc>
                  <a:txBody>
                    <a:bodyPr/>
                    <a:lstStyle/>
                    <a:p>
                      <a:r>
                        <a:rPr lang="en-US" sz="1350" dirty="0"/>
                        <a:t>Hampton University</a:t>
                      </a:r>
                    </a:p>
                  </a:txBody>
                  <a:tcPr/>
                </a:tc>
                <a:extLst>
                  <a:ext uri="{0D108BD9-81ED-4DB2-BD59-A6C34878D82A}">
                    <a16:rowId xmlns:a16="http://schemas.microsoft.com/office/drawing/2014/main" val="2751498111"/>
                  </a:ext>
                </a:extLst>
              </a:tr>
              <a:tr h="331686">
                <a:tc>
                  <a:txBody>
                    <a:bodyPr/>
                    <a:lstStyle/>
                    <a:p>
                      <a:r>
                        <a:rPr lang="en-US" sz="1350" dirty="0"/>
                        <a:t>Xavier University of Louisiana </a:t>
                      </a:r>
                    </a:p>
                  </a:txBody>
                  <a:tcPr/>
                </a:tc>
                <a:extLst>
                  <a:ext uri="{0D108BD9-81ED-4DB2-BD59-A6C34878D82A}">
                    <a16:rowId xmlns:a16="http://schemas.microsoft.com/office/drawing/2014/main" val="1528163449"/>
                  </a:ext>
                </a:extLst>
              </a:tr>
              <a:tr h="331686">
                <a:tc>
                  <a:txBody>
                    <a:bodyPr/>
                    <a:lstStyle/>
                    <a:p>
                      <a:r>
                        <a:rPr lang="en-US" sz="1350" dirty="0"/>
                        <a:t>Morehouse College </a:t>
                      </a:r>
                    </a:p>
                  </a:txBody>
                  <a:tcPr/>
                </a:tc>
                <a:extLst>
                  <a:ext uri="{0D108BD9-81ED-4DB2-BD59-A6C34878D82A}">
                    <a16:rowId xmlns:a16="http://schemas.microsoft.com/office/drawing/2014/main" val="4000590127"/>
                  </a:ext>
                </a:extLst>
              </a:tr>
              <a:tr h="331686">
                <a:tc>
                  <a:txBody>
                    <a:bodyPr/>
                    <a:lstStyle/>
                    <a:p>
                      <a:r>
                        <a:rPr lang="en-US" sz="1350" dirty="0"/>
                        <a:t>Bethune-Cookman University </a:t>
                      </a:r>
                    </a:p>
                  </a:txBody>
                  <a:tcPr/>
                </a:tc>
                <a:extLst>
                  <a:ext uri="{0D108BD9-81ED-4DB2-BD59-A6C34878D82A}">
                    <a16:rowId xmlns:a16="http://schemas.microsoft.com/office/drawing/2014/main" val="1694509458"/>
                  </a:ext>
                </a:extLst>
              </a:tr>
              <a:tr h="331686">
                <a:tc>
                  <a:txBody>
                    <a:bodyPr/>
                    <a:lstStyle/>
                    <a:p>
                      <a:r>
                        <a:rPr lang="en-US" sz="1350" dirty="0"/>
                        <a:t>Spelman College </a:t>
                      </a:r>
                    </a:p>
                  </a:txBody>
                  <a:tcPr/>
                </a:tc>
                <a:extLst>
                  <a:ext uri="{0D108BD9-81ED-4DB2-BD59-A6C34878D82A}">
                    <a16:rowId xmlns:a16="http://schemas.microsoft.com/office/drawing/2014/main" val="187334515"/>
                  </a:ext>
                </a:extLst>
              </a:tr>
              <a:tr h="331686">
                <a:tc>
                  <a:txBody>
                    <a:bodyPr/>
                    <a:lstStyle/>
                    <a:p>
                      <a:r>
                        <a:rPr lang="en-US" sz="1350" dirty="0"/>
                        <a:t>Tuskegee University</a:t>
                      </a:r>
                    </a:p>
                  </a:txBody>
                  <a:tcPr/>
                </a:tc>
                <a:extLst>
                  <a:ext uri="{0D108BD9-81ED-4DB2-BD59-A6C34878D82A}">
                    <a16:rowId xmlns:a16="http://schemas.microsoft.com/office/drawing/2014/main" val="4183900547"/>
                  </a:ext>
                </a:extLst>
              </a:tr>
              <a:tr h="331686">
                <a:tc>
                  <a:txBody>
                    <a:bodyPr/>
                    <a:lstStyle/>
                    <a:p>
                      <a:r>
                        <a:rPr lang="en-US" sz="1350" dirty="0"/>
                        <a:t>Benedict College</a:t>
                      </a:r>
                    </a:p>
                  </a:txBody>
                  <a:tcPr/>
                </a:tc>
                <a:extLst>
                  <a:ext uri="{0D108BD9-81ED-4DB2-BD59-A6C34878D82A}">
                    <a16:rowId xmlns:a16="http://schemas.microsoft.com/office/drawing/2014/main" val="2182440084"/>
                  </a:ext>
                </a:extLst>
              </a:tr>
              <a:tr h="331686">
                <a:tc>
                  <a:txBody>
                    <a:bodyPr/>
                    <a:lstStyle/>
                    <a:p>
                      <a:r>
                        <a:rPr lang="en-US" sz="1350" dirty="0"/>
                        <a:t>Claflin University </a:t>
                      </a:r>
                    </a:p>
                  </a:txBody>
                  <a:tcPr/>
                </a:tc>
                <a:extLst>
                  <a:ext uri="{0D108BD9-81ED-4DB2-BD59-A6C34878D82A}">
                    <a16:rowId xmlns:a16="http://schemas.microsoft.com/office/drawing/2014/main" val="461036605"/>
                  </a:ext>
                </a:extLst>
              </a:tr>
            </a:tbl>
          </a:graphicData>
        </a:graphic>
      </p:graphicFrame>
      <p:graphicFrame>
        <p:nvGraphicFramePr>
          <p:cNvPr id="6" name="Diagram 5">
            <a:extLst>
              <a:ext uri="{FF2B5EF4-FFF2-40B4-BE49-F238E27FC236}">
                <a16:creationId xmlns:a16="http://schemas.microsoft.com/office/drawing/2014/main" id="{78543696-DE20-D9A1-A984-EB475BAA7B9D}"/>
              </a:ext>
            </a:extLst>
          </p:cNvPr>
          <p:cNvGraphicFramePr/>
          <p:nvPr>
            <p:extLst>
              <p:ext uri="{D42A27DB-BD31-4B8C-83A1-F6EECF244321}">
                <p14:modId xmlns:p14="http://schemas.microsoft.com/office/powerpoint/2010/main" val="612832729"/>
              </p:ext>
            </p:extLst>
          </p:nvPr>
        </p:nvGraphicFramePr>
        <p:xfrm>
          <a:off x="4001646" y="2637809"/>
          <a:ext cx="4228025" cy="32710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409A479B-4591-39C5-DC8C-31385812CA95}"/>
              </a:ext>
            </a:extLst>
          </p:cNvPr>
          <p:cNvSpPr txBox="1"/>
          <p:nvPr/>
        </p:nvSpPr>
        <p:spPr>
          <a:xfrm>
            <a:off x="3939472" y="6453645"/>
            <a:ext cx="7845417" cy="246221"/>
          </a:xfrm>
          <a:prstGeom prst="rect">
            <a:avLst/>
          </a:prstGeom>
          <a:noFill/>
        </p:spPr>
        <p:txBody>
          <a:bodyPr wrap="none" rtlCol="0">
            <a:spAutoFit/>
          </a:bodyPr>
          <a:lstStyle/>
          <a:p>
            <a:pPr algn="r"/>
            <a:r>
              <a:rPr lang="en-US" sz="1000" i="1" dirty="0">
                <a:solidFill>
                  <a:schemeClr val="tx1">
                    <a:lumMod val="50000"/>
                    <a:lumOff val="50000"/>
                  </a:schemeClr>
                </a:solidFill>
              </a:rPr>
              <a:t>Source: https://nces.ed.gov/ipeds/datacenter/InstitutionList.aspx?goToReportId=1&amp;sid=1214ca4d-d341-4739-af2b-bb571778daae&amp;rtid=1</a:t>
            </a:r>
          </a:p>
        </p:txBody>
      </p:sp>
      <p:sp>
        <p:nvSpPr>
          <p:cNvPr id="11" name="TextBox 10">
            <a:extLst>
              <a:ext uri="{FF2B5EF4-FFF2-40B4-BE49-F238E27FC236}">
                <a16:creationId xmlns:a16="http://schemas.microsoft.com/office/drawing/2014/main" id="{D30004EC-DC7D-B261-B712-43B3D0011861}"/>
              </a:ext>
            </a:extLst>
          </p:cNvPr>
          <p:cNvSpPr txBox="1"/>
          <p:nvPr/>
        </p:nvSpPr>
        <p:spPr>
          <a:xfrm>
            <a:off x="4516700" y="2547318"/>
            <a:ext cx="3205316" cy="276999"/>
          </a:xfrm>
          <a:prstGeom prst="rect">
            <a:avLst/>
          </a:prstGeom>
          <a:noFill/>
        </p:spPr>
        <p:txBody>
          <a:bodyPr wrap="square" rtlCol="0">
            <a:spAutoFit/>
          </a:bodyPr>
          <a:lstStyle/>
          <a:p>
            <a:pPr algn="ctr"/>
            <a:r>
              <a:rPr lang="en-US" sz="1200" dirty="0"/>
              <a:t>Average Overall Undergrad Enrollment Totals </a:t>
            </a:r>
          </a:p>
        </p:txBody>
      </p:sp>
    </p:spTree>
    <p:extLst>
      <p:ext uri="{BB962C8B-B14F-4D97-AF65-F5344CB8AC3E}">
        <p14:creationId xmlns:p14="http://schemas.microsoft.com/office/powerpoint/2010/main" val="19611175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4531</TotalTime>
  <Words>1081</Words>
  <Application>Microsoft Office PowerPoint</Application>
  <PresentationFormat>Widescreen</PresentationFormat>
  <Paragraphs>155</Paragraphs>
  <Slides>15</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Aptos</vt:lpstr>
      <vt:lpstr>Aptos Display</vt:lpstr>
      <vt:lpstr>Arial</vt:lpstr>
      <vt:lpstr>Google Sans</vt:lpstr>
      <vt:lpstr>Office Theme</vt:lpstr>
      <vt:lpstr>An Analysis of  HBCUs By: Jai Jacobs</vt:lpstr>
      <vt:lpstr>Table on Contents</vt:lpstr>
      <vt:lpstr>HBCUs: History</vt:lpstr>
      <vt:lpstr>HBCUs: Summary Data</vt:lpstr>
      <vt:lpstr>All HBCUs</vt:lpstr>
      <vt:lpstr>Land-Grant HBCUs</vt:lpstr>
      <vt:lpstr>Public HBCUs</vt:lpstr>
      <vt:lpstr>Private HBCUs</vt:lpstr>
      <vt:lpstr>HBCUs: Enrollment</vt:lpstr>
      <vt:lpstr>HBCUs: Admissions</vt:lpstr>
      <vt:lpstr>HBCUs: Graduation Rates</vt:lpstr>
      <vt:lpstr>HBCUs: Graduation &amp; Transfer Rates</vt:lpstr>
      <vt:lpstr>HBCUs: Pricing</vt:lpstr>
      <vt:lpstr>HBCUs: Pell Grants &amp; Federal Loans</vt:lpstr>
      <vt:lpstr>HBCUs: On-Campus Crime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Analysis of HBCUs</dc:title>
  <dc:creator>Jai J</dc:creator>
  <cp:lastModifiedBy>Jai J</cp:lastModifiedBy>
  <cp:revision>25</cp:revision>
  <dcterms:created xsi:type="dcterms:W3CDTF">2024-02-23T02:00:03Z</dcterms:created>
  <dcterms:modified xsi:type="dcterms:W3CDTF">2024-02-26T05:37:11Z</dcterms:modified>
</cp:coreProperties>
</file>

<file path=docProps/thumbnail.jpeg>
</file>